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9"/>
    <p:restoredTop sz="94674"/>
  </p:normalViewPr>
  <p:slideViewPr>
    <p:cSldViewPr snapToGrid="0" snapToObjects="1">
      <p:cViewPr varScale="1">
        <p:scale>
          <a:sx n="94" d="100"/>
          <a:sy n="94" d="100"/>
        </p:scale>
        <p:origin x="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B74A4-1302-CE4B-84D4-08102AC6C8FE}" type="datetimeFigureOut">
              <a:rPr lang="en-US" smtClean="0"/>
              <a:t>4/25/17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2C2E5-C812-C94F-82E3-5FF2C51EF8FD}" type="slidenum">
              <a:rPr lang="en-US" smtClean="0"/>
              <a:t>‹#›</a:t>
            </a:fld>
            <a:endParaRPr lang="en-US"/>
          </a:p>
        </p:txBody>
      </p:sp>
    </p:spTree>
    <p:extLst>
      <p:ext uri="{BB962C8B-B14F-4D97-AF65-F5344CB8AC3E}">
        <p14:creationId xmlns:p14="http://schemas.microsoft.com/office/powerpoint/2010/main" val="732528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‘user review’ input text for now</a:t>
            </a:r>
          </a:p>
          <a:p>
            <a:r>
              <a:rPr lang="en-US" dirty="0" smtClean="0">
                <a:solidFill>
                  <a:srgbClr val="FF0000"/>
                </a:solidFill>
              </a:rPr>
              <a:t>-Need to generate</a:t>
            </a:r>
            <a:r>
              <a:rPr lang="en-US" baseline="0" dirty="0" smtClean="0">
                <a:solidFill>
                  <a:srgbClr val="FF0000"/>
                </a:solidFill>
              </a:rPr>
              <a:t> 2 ALM model for iOS, Android??? </a:t>
            </a:r>
          </a:p>
          <a:p>
            <a:endParaRPr lang="en-US" baseline="0" dirty="0" smtClean="0"/>
          </a:p>
        </p:txBody>
      </p:sp>
      <p:sp>
        <p:nvSpPr>
          <p:cNvPr id="4" name="Slide Number Placeholder 3"/>
          <p:cNvSpPr>
            <a:spLocks noGrp="1"/>
          </p:cNvSpPr>
          <p:nvPr>
            <p:ph type="sldNum" sz="quarter" idx="10"/>
          </p:nvPr>
        </p:nvSpPr>
        <p:spPr/>
        <p:txBody>
          <a:bodyPr/>
          <a:lstStyle/>
          <a:p>
            <a:fld id="{E60441B2-EF22-6A41-8701-20FCF6F70A5D}" type="slidenum">
              <a:rPr lang="en-US" smtClean="0"/>
              <a:t>3</a:t>
            </a:fld>
            <a:endParaRPr lang="en-US"/>
          </a:p>
        </p:txBody>
      </p:sp>
    </p:spTree>
    <p:extLst>
      <p:ext uri="{BB962C8B-B14F-4D97-AF65-F5344CB8AC3E}">
        <p14:creationId xmlns:p14="http://schemas.microsoft.com/office/powerpoint/2010/main" val="7809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公式 </a:t>
            </a:r>
            <a:endParaRPr lang="en-US" dirty="0"/>
          </a:p>
        </p:txBody>
      </p:sp>
      <p:sp>
        <p:nvSpPr>
          <p:cNvPr id="4" name="Slide Number Placeholder 3"/>
          <p:cNvSpPr>
            <a:spLocks noGrp="1"/>
          </p:cNvSpPr>
          <p:nvPr>
            <p:ph type="sldNum" sz="quarter" idx="10"/>
          </p:nvPr>
        </p:nvSpPr>
        <p:spPr/>
        <p:txBody>
          <a:bodyPr/>
          <a:lstStyle/>
          <a:p>
            <a:fld id="{1EBFAE5D-9461-4A42-BEF2-63A9F65563F4}" type="slidenum">
              <a:rPr lang="en-US" smtClean="0"/>
              <a:t>7</a:t>
            </a:fld>
            <a:endParaRPr lang="en-US"/>
          </a:p>
        </p:txBody>
      </p:sp>
    </p:spTree>
    <p:extLst>
      <p:ext uri="{BB962C8B-B14F-4D97-AF65-F5344CB8AC3E}">
        <p14:creationId xmlns:p14="http://schemas.microsoft.com/office/powerpoint/2010/main" val="2123179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3712ED-4576-DB4F-938D-2248358EA615}"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25523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3712ED-4576-DB4F-938D-2248358EA615}"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99989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3712ED-4576-DB4F-938D-2248358EA615}"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117456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3712ED-4576-DB4F-938D-2248358EA615}"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116675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3712ED-4576-DB4F-938D-2248358EA615}"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104892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3712ED-4576-DB4F-938D-2248358EA615}"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655453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3712ED-4576-DB4F-938D-2248358EA615}" type="datetimeFigureOut">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175770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3712ED-4576-DB4F-938D-2248358EA615}" type="datetimeFigureOut">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910533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712ED-4576-DB4F-938D-2248358EA615}" type="datetimeFigureOut">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36072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3712ED-4576-DB4F-938D-2248358EA615}"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29687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3712ED-4576-DB4F-938D-2248358EA615}"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F9A07-1AA4-A744-AED5-EA0F70DBE5C0}" type="slidenum">
              <a:rPr lang="en-US" smtClean="0"/>
              <a:t>‹#›</a:t>
            </a:fld>
            <a:endParaRPr lang="en-US"/>
          </a:p>
        </p:txBody>
      </p:sp>
    </p:spTree>
    <p:extLst>
      <p:ext uri="{BB962C8B-B14F-4D97-AF65-F5344CB8AC3E}">
        <p14:creationId xmlns:p14="http://schemas.microsoft.com/office/powerpoint/2010/main" val="939192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712ED-4576-DB4F-938D-2248358EA615}" type="datetimeFigureOut">
              <a:rPr lang="en-US" smtClean="0"/>
              <a:t>4/25/17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CF9A07-1AA4-A744-AED5-EA0F70DBE5C0}" type="slidenum">
              <a:rPr lang="en-US" smtClean="0"/>
              <a:t>‹#›</a:t>
            </a:fld>
            <a:endParaRPr lang="en-US"/>
          </a:p>
        </p:txBody>
      </p:sp>
    </p:spTree>
    <p:extLst>
      <p:ext uri="{BB962C8B-B14F-4D97-AF65-F5344CB8AC3E}">
        <p14:creationId xmlns:p14="http://schemas.microsoft.com/office/powerpoint/2010/main" val="868489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Safety Paper </a:t>
            </a:r>
            <a:endParaRPr lang="en-US" dirty="0"/>
          </a:p>
        </p:txBody>
      </p:sp>
      <p:sp>
        <p:nvSpPr>
          <p:cNvPr id="3" name="Subtitle 2"/>
          <p:cNvSpPr>
            <a:spLocks noGrp="1"/>
          </p:cNvSpPr>
          <p:nvPr>
            <p:ph type="subTitle" idx="1"/>
          </p:nvPr>
        </p:nvSpPr>
        <p:spPr/>
        <p:txBody>
          <a:bodyPr/>
          <a:lstStyle/>
          <a:p>
            <a:r>
              <a:rPr lang="en-US" dirty="0" smtClean="0"/>
              <a:t>-Summary Slides</a:t>
            </a:r>
          </a:p>
          <a:p>
            <a:pPr algn="r"/>
            <a:r>
              <a:rPr lang="en-US" dirty="0" smtClean="0"/>
              <a:t>Jenny Gong</a:t>
            </a:r>
            <a:endParaRPr lang="en-US" dirty="0"/>
          </a:p>
        </p:txBody>
      </p:sp>
    </p:spTree>
    <p:extLst>
      <p:ext uri="{BB962C8B-B14F-4D97-AF65-F5344CB8AC3E}">
        <p14:creationId xmlns:p14="http://schemas.microsoft.com/office/powerpoint/2010/main" val="1286995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Human screening, human adding </a:t>
            </a:r>
            <a:endParaRPr lang="en-US" dirty="0"/>
          </a:p>
        </p:txBody>
      </p:sp>
      <p:sp>
        <p:nvSpPr>
          <p:cNvPr id="3" name="Content Placeholder 2"/>
          <p:cNvSpPr>
            <a:spLocks noGrp="1"/>
          </p:cNvSpPr>
          <p:nvPr>
            <p:ph idx="1"/>
          </p:nvPr>
        </p:nvSpPr>
        <p:spPr>
          <a:xfrm>
            <a:off x="838200" y="1511300"/>
            <a:ext cx="10515600" cy="4351338"/>
          </a:xfrm>
        </p:spPr>
        <p:txBody>
          <a:bodyPr>
            <a:normAutofit fontScale="85000" lnSpcReduction="10000"/>
          </a:bodyPr>
          <a:lstStyle/>
          <a:p>
            <a:pPr marL="0" indent="0">
              <a:buNone/>
            </a:pPr>
            <a:r>
              <a:rPr lang="en-US" b="1" dirty="0" smtClean="0"/>
              <a:t>1) Human expert screening all the lexicon </a:t>
            </a:r>
          </a:p>
          <a:p>
            <a:pPr marL="0" indent="0">
              <a:buNone/>
            </a:pPr>
            <a:r>
              <a:rPr lang="en-US" dirty="0" smtClean="0"/>
              <a:t>-Categorize each feature into “</a:t>
            </a:r>
            <a:r>
              <a:rPr lang="en-US" dirty="0" smtClean="0">
                <a:solidFill>
                  <a:srgbClr val="00B050"/>
                </a:solidFill>
              </a:rPr>
              <a:t>Strong list</a:t>
            </a:r>
            <a:r>
              <a:rPr lang="en-US" dirty="0" smtClean="0"/>
              <a:t>” and “</a:t>
            </a:r>
            <a:r>
              <a:rPr lang="en-US" dirty="0" smtClean="0">
                <a:solidFill>
                  <a:srgbClr val="00B050"/>
                </a:solidFill>
              </a:rPr>
              <a:t>Weak list</a:t>
            </a:r>
            <a:r>
              <a:rPr lang="en-US" dirty="0" smtClean="0"/>
              <a:t>”</a:t>
            </a:r>
          </a:p>
          <a:p>
            <a:pPr marL="0" indent="0">
              <a:buNone/>
            </a:pPr>
            <a:r>
              <a:rPr lang="en-US" dirty="0" smtClean="0"/>
              <a:t>-Delete unreasonable words</a:t>
            </a:r>
          </a:p>
          <a:p>
            <a:pPr marL="0" indent="0">
              <a:buNone/>
            </a:pPr>
            <a:r>
              <a:rPr lang="en-US" dirty="0" smtClean="0"/>
              <a:t>-Delete “Language” feature</a:t>
            </a:r>
          </a:p>
          <a:p>
            <a:r>
              <a:rPr lang="en-US" sz="2200" dirty="0" smtClean="0"/>
              <a:t> Top frequency words doesn’t make sense, hard to extract “strong language” content in app description </a:t>
            </a:r>
          </a:p>
          <a:p>
            <a:r>
              <a:rPr lang="en-US" sz="2200" dirty="0" smtClean="0"/>
              <a:t>“Language” feature always come with other feature </a:t>
            </a:r>
          </a:p>
          <a:p>
            <a:pPr marL="0" indent="0">
              <a:buNone/>
            </a:pPr>
            <a:endParaRPr lang="en-US" b="1" dirty="0"/>
          </a:p>
          <a:p>
            <a:pPr marL="0" indent="0">
              <a:buNone/>
            </a:pPr>
            <a:r>
              <a:rPr lang="en-US" b="1" dirty="0" smtClean="0"/>
              <a:t>2) Human expert add some words into the lexicon</a:t>
            </a:r>
          </a:p>
          <a:p>
            <a:pPr>
              <a:buFontTx/>
              <a:buChar char="-"/>
            </a:pPr>
            <a:r>
              <a:rPr lang="en-US" dirty="0" smtClean="0"/>
              <a:t>“Sex”, “Alcohol, Drug, Tobacco” features have too few words, so add some words</a:t>
            </a:r>
          </a:p>
          <a:p>
            <a:pPr>
              <a:buFontTx/>
              <a:buChar char="-"/>
            </a:pPr>
            <a:r>
              <a:rPr lang="en-US" dirty="0" smtClean="0"/>
              <a:t>Add “Direct warning” feature: “for adults”, “21 years older”</a:t>
            </a:r>
          </a:p>
        </p:txBody>
      </p:sp>
      <p:sp>
        <p:nvSpPr>
          <p:cNvPr id="4" name="TextBox 3"/>
          <p:cNvSpPr txBox="1"/>
          <p:nvPr/>
        </p:nvSpPr>
        <p:spPr>
          <a:xfrm>
            <a:off x="8587492" y="5976908"/>
            <a:ext cx="2942870" cy="400110"/>
          </a:xfrm>
          <a:prstGeom prst="rect">
            <a:avLst/>
          </a:prstGeom>
          <a:noFill/>
          <a:ln>
            <a:solidFill>
              <a:srgbClr val="FF0000"/>
            </a:solidFill>
          </a:ln>
        </p:spPr>
        <p:txBody>
          <a:bodyPr wrap="square" rtlCol="0">
            <a:spAutoFit/>
          </a:bodyPr>
          <a:lstStyle/>
          <a:p>
            <a:r>
              <a:rPr lang="en-US" sz="2000" i="1" dirty="0" smtClean="0">
                <a:solidFill>
                  <a:srgbClr val="FF0000"/>
                </a:solidFill>
              </a:rPr>
              <a:t>Final Lexicon: </a:t>
            </a:r>
            <a:r>
              <a:rPr lang="en-US" sz="2000" i="1" dirty="0" err="1" smtClean="0">
                <a:solidFill>
                  <a:srgbClr val="FF0000"/>
                </a:solidFill>
              </a:rPr>
              <a:t>Lexicon.xlsx</a:t>
            </a:r>
            <a:endParaRPr lang="en-US" sz="2000" i="1" dirty="0">
              <a:solidFill>
                <a:srgbClr val="FF0000"/>
              </a:solidFill>
            </a:endParaRPr>
          </a:p>
        </p:txBody>
      </p:sp>
    </p:spTree>
    <p:extLst>
      <p:ext uri="{BB962C8B-B14F-4D97-AF65-F5344CB8AC3E}">
        <p14:creationId xmlns:p14="http://schemas.microsoft.com/office/powerpoint/2010/main" val="1142170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Testing Lexicon -&gt; Suspicious apps </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Combine all “Strong list” into “Strong word list” </a:t>
            </a:r>
            <a:endParaRPr lang="en-US" dirty="0"/>
          </a:p>
          <a:p>
            <a:pPr marL="514350" indent="-514350">
              <a:buAutoNum type="arabicPeriod"/>
            </a:pPr>
            <a:endParaRPr lang="en-US" dirty="0" smtClean="0"/>
          </a:p>
          <a:p>
            <a:pPr marL="514350" indent="-514350">
              <a:buAutoNum type="arabicPeriod"/>
            </a:pPr>
            <a:endParaRPr lang="en-US" dirty="0"/>
          </a:p>
          <a:p>
            <a:pPr marL="514350" indent="-514350">
              <a:buAutoNum type="arabicPeriod"/>
            </a:pPr>
            <a:r>
              <a:rPr lang="en-US" dirty="0" smtClean="0"/>
              <a:t>Identify strong words in each app description </a:t>
            </a:r>
          </a:p>
          <a:p>
            <a:pPr marL="514350" indent="-514350">
              <a:buAutoNum type="arabicPeriod"/>
            </a:pPr>
            <a:endParaRPr lang="en-US" dirty="0" smtClean="0"/>
          </a:p>
          <a:p>
            <a:pPr marL="514350" indent="-514350">
              <a:buAutoNum type="arabicPeriod"/>
            </a:pPr>
            <a:r>
              <a:rPr lang="en-US" dirty="0" smtClean="0"/>
              <a:t>Look at </a:t>
            </a:r>
            <a:r>
              <a:rPr lang="en-US" dirty="0" smtClean="0">
                <a:solidFill>
                  <a:srgbClr val="92D050"/>
                </a:solidFill>
              </a:rPr>
              <a:t>“Everyone” </a:t>
            </a:r>
            <a:r>
              <a:rPr lang="en-US" dirty="0" smtClean="0"/>
              <a:t>level</a:t>
            </a:r>
          </a:p>
          <a:p>
            <a:pPr marL="0" indent="0">
              <a:buNone/>
            </a:pPr>
            <a:r>
              <a:rPr lang="en-US" dirty="0">
                <a:solidFill>
                  <a:srgbClr val="FF0000"/>
                </a:solidFill>
              </a:rPr>
              <a:t> </a:t>
            </a:r>
            <a:r>
              <a:rPr lang="en-US" dirty="0" smtClean="0">
                <a:solidFill>
                  <a:srgbClr val="FF0000"/>
                </a:solidFill>
              </a:rPr>
              <a:t>             It shouldn’t contain any Strong Words!! </a:t>
            </a:r>
            <a:endParaRPr lang="en-US" dirty="0">
              <a:solidFill>
                <a:srgbClr val="FF0000"/>
              </a:solidFill>
            </a:endParaRPr>
          </a:p>
        </p:txBody>
      </p:sp>
      <p:sp>
        <p:nvSpPr>
          <p:cNvPr id="4" name="Rounded Rectangle 3"/>
          <p:cNvSpPr/>
          <p:nvPr/>
        </p:nvSpPr>
        <p:spPr>
          <a:xfrm>
            <a:off x="1400174" y="2443164"/>
            <a:ext cx="6958013" cy="8143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b="1" dirty="0" smtClean="0"/>
              <a:t>Strong word list </a:t>
            </a:r>
            <a:r>
              <a:rPr lang="en-US" sz="2000" dirty="0" smtClean="0"/>
              <a:t>= Violence_Strong + Sex_Strong + ADT_Strong + Gambling_Strong + DirectWarning_Strong</a:t>
            </a:r>
            <a:endParaRPr lang="en-US" sz="2000" dirty="0"/>
          </a:p>
        </p:txBody>
      </p:sp>
    </p:spTree>
    <p:extLst>
      <p:ext uri="{BB962C8B-B14F-4D97-AF65-F5344CB8AC3E}">
        <p14:creationId xmlns:p14="http://schemas.microsoft.com/office/powerpoint/2010/main" val="9550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Suspicious app 1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8500" y="8439944"/>
            <a:ext cx="8585200" cy="2552700"/>
          </a:xfrm>
        </p:spPr>
      </p:pic>
      <p:pic>
        <p:nvPicPr>
          <p:cNvPr id="5" name="Picture 4"/>
          <p:cNvPicPr>
            <a:picLocks noChangeAspect="1"/>
          </p:cNvPicPr>
          <p:nvPr/>
        </p:nvPicPr>
        <p:blipFill>
          <a:blip r:embed="rId3"/>
          <a:stretch>
            <a:fillRect/>
          </a:stretch>
        </p:blipFill>
        <p:spPr>
          <a:xfrm>
            <a:off x="7529515" y="1553211"/>
            <a:ext cx="3409948" cy="4467754"/>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73" y="1925902"/>
            <a:ext cx="6259512" cy="1861186"/>
          </a:xfrm>
          <a:prstGeom prst="rect">
            <a:avLst/>
          </a:prstGeom>
        </p:spPr>
      </p:pic>
      <p:sp>
        <p:nvSpPr>
          <p:cNvPr id="7" name="Donut 6"/>
          <p:cNvSpPr/>
          <p:nvPr/>
        </p:nvSpPr>
        <p:spPr>
          <a:xfrm>
            <a:off x="2244539" y="2672332"/>
            <a:ext cx="1557348" cy="368326"/>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885" y="5192713"/>
            <a:ext cx="5537200" cy="317500"/>
          </a:xfrm>
          <a:prstGeom prst="rect">
            <a:avLst/>
          </a:prstGeom>
        </p:spPr>
      </p:pic>
      <p:sp>
        <p:nvSpPr>
          <p:cNvPr id="9" name="TextBox 8"/>
          <p:cNvSpPr txBox="1"/>
          <p:nvPr/>
        </p:nvSpPr>
        <p:spPr>
          <a:xfrm>
            <a:off x="957263" y="4672013"/>
            <a:ext cx="1668277" cy="369332"/>
          </a:xfrm>
          <a:prstGeom prst="rect">
            <a:avLst/>
          </a:prstGeom>
          <a:noFill/>
        </p:spPr>
        <p:txBody>
          <a:bodyPr wrap="none" rtlCol="0">
            <a:spAutoFit/>
          </a:bodyPr>
          <a:lstStyle/>
          <a:p>
            <a:r>
              <a:rPr lang="en-US" smtClean="0">
                <a:solidFill>
                  <a:srgbClr val="FF0000"/>
                </a:solidFill>
              </a:rPr>
              <a:t>8 Strong words!</a:t>
            </a:r>
            <a:endParaRPr lang="en-US">
              <a:solidFill>
                <a:srgbClr val="FF0000"/>
              </a:solidFill>
            </a:endParaRPr>
          </a:p>
        </p:txBody>
      </p:sp>
    </p:spTree>
    <p:extLst>
      <p:ext uri="{BB962C8B-B14F-4D97-AF65-F5344CB8AC3E}">
        <p14:creationId xmlns:p14="http://schemas.microsoft.com/office/powerpoint/2010/main" val="103490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58181"/>
            <a:ext cx="10515600" cy="1325563"/>
          </a:xfrm>
        </p:spPr>
        <p:txBody>
          <a:bodyPr/>
          <a:lstStyle/>
          <a:p>
            <a:r>
              <a:rPr lang="en-US" dirty="0" smtClean="0"/>
              <a:t>Suspicious app 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132" y="1484038"/>
            <a:ext cx="5032471" cy="153934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287" y="6202362"/>
            <a:ext cx="6769100" cy="254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203" y="3424610"/>
            <a:ext cx="4164013" cy="2337012"/>
          </a:xfrm>
          <a:prstGeom prst="rect">
            <a:avLst/>
          </a:prstGeom>
        </p:spPr>
      </p:pic>
      <p:sp>
        <p:nvSpPr>
          <p:cNvPr id="9" name="TextBox 8"/>
          <p:cNvSpPr txBox="1"/>
          <p:nvPr/>
        </p:nvSpPr>
        <p:spPr>
          <a:xfrm>
            <a:off x="757937" y="1199078"/>
            <a:ext cx="1049775"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dirty="0" smtClean="0"/>
              <a:t>Android: </a:t>
            </a:r>
            <a:endParaRPr lang="en-US" dirty="0"/>
          </a:p>
        </p:txBody>
      </p:sp>
      <p:sp>
        <p:nvSpPr>
          <p:cNvPr id="10" name="TextBox 9"/>
          <p:cNvSpPr txBox="1"/>
          <p:nvPr/>
        </p:nvSpPr>
        <p:spPr>
          <a:xfrm>
            <a:off x="7686781" y="720962"/>
            <a:ext cx="611065"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dirty="0" smtClean="0"/>
              <a:t>iOS: </a:t>
            </a:r>
            <a:endParaRPr lang="en-US" dirty="0"/>
          </a:p>
        </p:txBody>
      </p:sp>
      <p:sp>
        <p:nvSpPr>
          <p:cNvPr id="11" name="TextBox 10"/>
          <p:cNvSpPr txBox="1"/>
          <p:nvPr/>
        </p:nvSpPr>
        <p:spPr>
          <a:xfrm>
            <a:off x="776287" y="5741208"/>
            <a:ext cx="1668277" cy="369332"/>
          </a:xfrm>
          <a:prstGeom prst="rect">
            <a:avLst/>
          </a:prstGeom>
          <a:noFill/>
        </p:spPr>
        <p:txBody>
          <a:bodyPr wrap="none" rtlCol="0">
            <a:spAutoFit/>
          </a:bodyPr>
          <a:lstStyle/>
          <a:p>
            <a:r>
              <a:rPr lang="en-US" dirty="0" smtClean="0">
                <a:solidFill>
                  <a:srgbClr val="FF0000"/>
                </a:solidFill>
              </a:rPr>
              <a:t>9 Strong words!</a:t>
            </a:r>
            <a:endParaRPr lang="en-US" dirty="0">
              <a:solidFill>
                <a:srgbClr val="FF0000"/>
              </a:solidFill>
            </a:endParaRPr>
          </a:p>
        </p:txBody>
      </p:sp>
      <p:sp>
        <p:nvSpPr>
          <p:cNvPr id="12" name="Donut 11"/>
          <p:cNvSpPr/>
          <p:nvPr/>
        </p:nvSpPr>
        <p:spPr>
          <a:xfrm>
            <a:off x="2444564" y="2069546"/>
            <a:ext cx="1557348" cy="368326"/>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998" y="612982"/>
            <a:ext cx="2878568" cy="4716256"/>
          </a:xfrm>
          <a:prstGeom prst="rect">
            <a:avLst/>
          </a:prstGeom>
        </p:spPr>
      </p:pic>
      <p:sp>
        <p:nvSpPr>
          <p:cNvPr id="14" name="Donut 13"/>
          <p:cNvSpPr/>
          <p:nvPr/>
        </p:nvSpPr>
        <p:spPr>
          <a:xfrm>
            <a:off x="8409998" y="4810577"/>
            <a:ext cx="1557348" cy="368326"/>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226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37" y="365124"/>
            <a:ext cx="10515600" cy="1325563"/>
          </a:xfrm>
        </p:spPr>
        <p:txBody>
          <a:bodyPr/>
          <a:lstStyle/>
          <a:p>
            <a:r>
              <a:rPr lang="en-US" dirty="0" smtClean="0"/>
              <a:t>Suspicious apps in “</a:t>
            </a:r>
            <a:r>
              <a:rPr lang="en-US" dirty="0" smtClean="0">
                <a:solidFill>
                  <a:srgbClr val="92D050"/>
                </a:solidFill>
              </a:rPr>
              <a:t>Everyone</a:t>
            </a:r>
            <a:r>
              <a:rPr lang="en-US" dirty="0" smtClean="0"/>
              <a:t>” level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949" y="1500922"/>
            <a:ext cx="6257925" cy="2003525"/>
          </a:xfrm>
        </p:spPr>
      </p:pic>
      <p:sp>
        <p:nvSpPr>
          <p:cNvPr id="5" name="TextBox 4"/>
          <p:cNvSpPr txBox="1"/>
          <p:nvPr/>
        </p:nvSpPr>
        <p:spPr>
          <a:xfrm>
            <a:off x="9004697" y="1406214"/>
            <a:ext cx="2610908" cy="369332"/>
          </a:xfrm>
          <a:prstGeom prst="rect">
            <a:avLst/>
          </a:prstGeom>
          <a:noFill/>
          <a:ln>
            <a:solidFill>
              <a:srgbClr val="FF0000"/>
            </a:solidFill>
          </a:ln>
        </p:spPr>
        <p:txBody>
          <a:bodyPr wrap="none" rtlCol="0">
            <a:spAutoFit/>
          </a:bodyPr>
          <a:lstStyle/>
          <a:p>
            <a:r>
              <a:rPr lang="en-US" smtClean="0">
                <a:solidFill>
                  <a:srgbClr val="FF0000"/>
                </a:solidFill>
              </a:rPr>
              <a:t>Suspicious_app_0314.xlsx</a:t>
            </a:r>
            <a:endParaRPr lang="en-US" dirty="0">
              <a:solidFill>
                <a:srgbClr val="FF0000"/>
              </a:solidFill>
            </a:endParaRPr>
          </a:p>
        </p:txBody>
      </p:sp>
      <p:graphicFrame>
        <p:nvGraphicFramePr>
          <p:cNvPr id="6" name="Table 5"/>
          <p:cNvGraphicFramePr>
            <a:graphicFrameLocks noGrp="1"/>
          </p:cNvGraphicFramePr>
          <p:nvPr>
            <p:extLst/>
          </p:nvPr>
        </p:nvGraphicFramePr>
        <p:xfrm>
          <a:off x="385752" y="3854494"/>
          <a:ext cx="11082345" cy="740898"/>
        </p:xfrm>
        <a:graphic>
          <a:graphicData uri="http://schemas.openxmlformats.org/drawingml/2006/table">
            <a:tbl>
              <a:tblPr firstRow="1" firstCol="1" lastCol="1">
                <a:tableStyleId>{93296810-A885-4BE3-A3E7-6D5BEEA58F35}</a:tableStyleId>
              </a:tblPr>
              <a:tblGrid>
                <a:gridCol w="1810307"/>
                <a:gridCol w="545414"/>
                <a:gridCol w="545414"/>
                <a:gridCol w="545414"/>
                <a:gridCol w="545414"/>
                <a:gridCol w="545414"/>
                <a:gridCol w="545414"/>
                <a:gridCol w="545414"/>
                <a:gridCol w="545414"/>
                <a:gridCol w="545414"/>
                <a:gridCol w="545414"/>
                <a:gridCol w="545414"/>
                <a:gridCol w="545414"/>
                <a:gridCol w="545414"/>
                <a:gridCol w="545414"/>
                <a:gridCol w="545414"/>
                <a:gridCol w="545414"/>
                <a:gridCol w="545414"/>
              </a:tblGrid>
              <a:tr h="385763">
                <a:tc>
                  <a:txBody>
                    <a:bodyPr/>
                    <a:lstStyle/>
                    <a:p>
                      <a:pPr algn="ctr" fontAlgn="b"/>
                      <a:r>
                        <a:rPr lang="en-US" sz="1400" u="none" strike="noStrike" dirty="0" smtClean="0">
                          <a:effectLst/>
                        </a:rPr>
                        <a:t>Num of strong</a:t>
                      </a:r>
                      <a:r>
                        <a:rPr lang="en-US" sz="1400" u="none" strike="noStrike" baseline="0" dirty="0" smtClean="0">
                          <a:effectLst/>
                        </a:rPr>
                        <a:t> words</a:t>
                      </a:r>
                    </a:p>
                    <a:p>
                      <a:pPr algn="ctr" fontAlgn="b"/>
                      <a:r>
                        <a:rPr lang="en-US" sz="1400" u="none" strike="noStrike" baseline="0" dirty="0" smtClean="0">
                          <a:effectLst/>
                        </a:rPr>
                        <a:t> in the app</a:t>
                      </a:r>
                      <a:endParaRPr lang="en-US" sz="1400" b="0" i="0" u="none" strike="noStrike" dirty="0">
                        <a:solidFill>
                          <a:schemeClr val="bg1"/>
                        </a:solidFill>
                        <a:effectLst/>
                        <a:latin typeface="Calibri" charset="0"/>
                      </a:endParaRPr>
                    </a:p>
                  </a:txBody>
                  <a:tcPr marL="6350" marR="6350" marT="6350" marB="0" anchor="b"/>
                </a:tc>
                <a:tc>
                  <a:txBody>
                    <a:bodyPr/>
                    <a:lstStyle/>
                    <a:p>
                      <a:pPr algn="ctr" fontAlgn="b"/>
                      <a:r>
                        <a:rPr lang="en-US" sz="1400" u="none" strike="noStrike">
                          <a:effectLst/>
                        </a:rPr>
                        <a:t>1</a:t>
                      </a:r>
                      <a:endParaRPr lang="en-US" sz="1400" b="0" i="0" u="none" strike="noStrike">
                        <a:solidFill>
                          <a:srgbClr val="000000"/>
                        </a:solidFill>
                        <a:effectLst/>
                        <a:latin typeface="Calibri" charset="0"/>
                      </a:endParaRPr>
                    </a:p>
                  </a:txBody>
                  <a:tcPr marL="6350" marR="6350" marT="6350" marB="0" anchor="b"/>
                </a:tc>
                <a:tc>
                  <a:txBody>
                    <a:bodyPr/>
                    <a:lstStyle/>
                    <a:p>
                      <a:pPr algn="ctr" fontAlgn="b"/>
                      <a:r>
                        <a:rPr lang="is-IS" sz="1400" u="none" strike="noStrike">
                          <a:effectLst/>
                        </a:rPr>
                        <a:t>2</a:t>
                      </a:r>
                      <a:endParaRPr lang="is-IS"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3</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a:effectLst/>
                        </a:rPr>
                        <a:t>4</a:t>
                      </a:r>
                      <a:endParaRPr lang="en-US"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5</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a:effectLst/>
                        </a:rPr>
                        <a:t>6</a:t>
                      </a:r>
                      <a:endParaRPr lang="en-US"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7</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8</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a:effectLst/>
                        </a:rPr>
                        <a:t>9</a:t>
                      </a:r>
                      <a:endParaRPr lang="en-US"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cs-CZ" sz="1400" u="none" strike="noStrike" dirty="0">
                          <a:effectLst/>
                        </a:rPr>
                        <a:t>11</a:t>
                      </a:r>
                      <a:endParaRPr lang="cs-CZ" sz="1400" b="0" i="0" u="none" strike="noStrike" dirty="0">
                        <a:solidFill>
                          <a:srgbClr val="000000"/>
                        </a:solidFill>
                        <a:effectLst/>
                        <a:latin typeface="Calibri" charset="0"/>
                      </a:endParaRPr>
                    </a:p>
                  </a:txBody>
                  <a:tcPr marL="6350" marR="6350" marT="6350" marB="0" anchor="b"/>
                </a:tc>
                <a:tc>
                  <a:txBody>
                    <a:bodyPr/>
                    <a:lstStyle/>
                    <a:p>
                      <a:pPr algn="ctr" fontAlgn="b"/>
                      <a:r>
                        <a:rPr lang="is-IS" sz="1400" u="none" strike="noStrike" dirty="0">
                          <a:effectLst/>
                        </a:rPr>
                        <a:t>12</a:t>
                      </a:r>
                      <a:endParaRPr lang="is-IS" sz="1400" b="0" i="0" u="none" strike="noStrike" dirty="0">
                        <a:solidFill>
                          <a:srgbClr val="000000"/>
                        </a:solidFill>
                        <a:effectLst/>
                        <a:latin typeface="Calibri" charset="0"/>
                      </a:endParaRPr>
                    </a:p>
                  </a:txBody>
                  <a:tcPr marL="6350" marR="6350" marT="6350" marB="0" anchor="b"/>
                </a:tc>
                <a:tc>
                  <a:txBody>
                    <a:bodyPr/>
                    <a:lstStyle/>
                    <a:p>
                      <a:pPr algn="ctr" fontAlgn="b"/>
                      <a:r>
                        <a:rPr lang="is-IS" sz="1400" u="none" strike="noStrike" dirty="0">
                          <a:effectLst/>
                        </a:rPr>
                        <a:t>13</a:t>
                      </a:r>
                      <a:endParaRPr lang="is-I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14</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16</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Grand Total</a:t>
                      </a:r>
                      <a:endParaRPr lang="en-US" sz="1400" b="0" i="0" u="none" strike="noStrike" dirty="0">
                        <a:solidFill>
                          <a:srgbClr val="000000"/>
                        </a:solidFill>
                        <a:effectLst/>
                        <a:latin typeface="Calibri" charset="0"/>
                      </a:endParaRPr>
                    </a:p>
                  </a:txBody>
                  <a:tcPr marL="6350" marR="6350" marT="6350" marB="0" anchor="b"/>
                </a:tc>
              </a:tr>
              <a:tr h="307828">
                <a:tc>
                  <a:txBody>
                    <a:bodyPr/>
                    <a:lstStyle/>
                    <a:p>
                      <a:pPr algn="ctr" fontAlgn="b"/>
                      <a:r>
                        <a:rPr lang="en-US" sz="1400" u="none" strike="noStrike" dirty="0" smtClean="0">
                          <a:effectLst/>
                        </a:rPr>
                        <a:t>Num</a:t>
                      </a:r>
                      <a:r>
                        <a:rPr lang="en-US" sz="1400" u="none" strike="noStrike" baseline="0" dirty="0" smtClean="0">
                          <a:effectLst/>
                        </a:rPr>
                        <a:t> of apps </a:t>
                      </a:r>
                      <a:endParaRPr lang="en-US" sz="1400" b="0" i="0" u="none" strike="noStrike" dirty="0">
                        <a:solidFill>
                          <a:schemeClr val="bg1"/>
                        </a:solidFill>
                        <a:effectLst/>
                        <a:latin typeface="Calibri" charset="0"/>
                      </a:endParaRPr>
                    </a:p>
                  </a:txBody>
                  <a:tcPr marL="6350" marR="6350" marT="6350" marB="0" anchor="b"/>
                </a:tc>
                <a:tc>
                  <a:txBody>
                    <a:bodyPr/>
                    <a:lstStyle/>
                    <a:p>
                      <a:pPr algn="ctr" fontAlgn="b"/>
                      <a:r>
                        <a:rPr lang="is-IS" sz="1200" u="none" strike="noStrike" dirty="0">
                          <a:effectLst/>
                        </a:rPr>
                        <a:t>5528</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1595</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632</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200</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67</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uk-UA" sz="1200" u="none" strike="noStrike" dirty="0">
                          <a:effectLst/>
                        </a:rPr>
                        <a:t>39</a:t>
                      </a:r>
                      <a:endParaRPr lang="uk-UA"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a:effectLst/>
                        </a:rPr>
                        <a:t>23</a:t>
                      </a:r>
                      <a:endParaRPr lang="is-IS" sz="1200" b="0" i="0" u="none" strike="noStrike">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17</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10</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3</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7</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8</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2</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4</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charset="0"/>
                      </a:endParaRPr>
                    </a:p>
                  </a:txBody>
                  <a:tcPr marL="6350" marR="6350" marT="6350" marB="0" anchor="b"/>
                </a:tc>
                <a:tc>
                  <a:txBody>
                    <a:bodyPr/>
                    <a:lstStyle/>
                    <a:p>
                      <a:pPr algn="ctr" fontAlgn="b"/>
                      <a:r>
                        <a:rPr lang="is-IS" sz="1200" u="none" strike="noStrike" dirty="0">
                          <a:effectLst/>
                        </a:rPr>
                        <a:t>2</a:t>
                      </a:r>
                      <a:endParaRPr lang="is-IS" sz="1200" b="0" i="0" u="none" strike="noStrike" dirty="0">
                        <a:solidFill>
                          <a:srgbClr val="000000"/>
                        </a:solidFill>
                        <a:effectLst/>
                        <a:latin typeface="Calibri" charset="0"/>
                      </a:endParaRPr>
                    </a:p>
                  </a:txBody>
                  <a:tcPr marL="6350" marR="6350" marT="6350" marB="0" anchor="b"/>
                </a:tc>
                <a:tc>
                  <a:txBody>
                    <a:bodyPr/>
                    <a:lstStyle/>
                    <a:p>
                      <a:pPr algn="ctr" fontAlgn="b"/>
                      <a:r>
                        <a:rPr lang="is-IS" sz="1400" u="none" strike="noStrike" dirty="0">
                          <a:solidFill>
                            <a:srgbClr val="FF0000"/>
                          </a:solidFill>
                          <a:effectLst/>
                        </a:rPr>
                        <a:t>8138</a:t>
                      </a:r>
                      <a:endParaRPr lang="is-IS" sz="1400" b="1" i="0" u="none" strike="noStrike" dirty="0">
                        <a:solidFill>
                          <a:srgbClr val="FF0000"/>
                        </a:solidFill>
                        <a:effectLst/>
                        <a:latin typeface="Calibri" charset="0"/>
                      </a:endParaRPr>
                    </a:p>
                  </a:txBody>
                  <a:tcPr marL="6350" marR="6350" marT="6350" marB="0" anchor="b"/>
                </a:tc>
              </a:tr>
            </a:tbl>
          </a:graphicData>
        </a:graphic>
      </p:graphicFrame>
      <p:sp>
        <p:nvSpPr>
          <p:cNvPr id="7" name="Left Brace 6"/>
          <p:cNvSpPr/>
          <p:nvPr/>
        </p:nvSpPr>
        <p:spPr>
          <a:xfrm rot="16200000">
            <a:off x="8341099" y="2496202"/>
            <a:ext cx="234208" cy="4772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072191" y="5102779"/>
            <a:ext cx="5716501" cy="369332"/>
          </a:xfrm>
          <a:prstGeom prst="rect">
            <a:avLst/>
          </a:prstGeom>
          <a:noFill/>
        </p:spPr>
        <p:txBody>
          <a:bodyPr wrap="none" rtlCol="0">
            <a:spAutoFit/>
          </a:bodyPr>
          <a:lstStyle/>
          <a:p>
            <a:r>
              <a:rPr lang="en-US" dirty="0" smtClean="0">
                <a:solidFill>
                  <a:srgbClr val="FF0000"/>
                </a:solidFill>
              </a:rPr>
              <a:t>54</a:t>
            </a:r>
            <a:r>
              <a:rPr lang="en-US" dirty="0" smtClean="0"/>
              <a:t> apps: has </a:t>
            </a:r>
            <a:r>
              <a:rPr lang="en-US" dirty="0" smtClean="0">
                <a:solidFill>
                  <a:srgbClr val="FF0000"/>
                </a:solidFill>
              </a:rPr>
              <a:t>more than 8 </a:t>
            </a:r>
            <a:r>
              <a:rPr lang="en-US" dirty="0" smtClean="0"/>
              <a:t>strong words in their description </a:t>
            </a:r>
            <a:endParaRPr lang="en-US" dirty="0"/>
          </a:p>
        </p:txBody>
      </p:sp>
      <p:sp>
        <p:nvSpPr>
          <p:cNvPr id="9" name="Left Brace 8"/>
          <p:cNvSpPr/>
          <p:nvPr/>
        </p:nvSpPr>
        <p:spPr>
          <a:xfrm rot="16200000">
            <a:off x="6895660" y="2051767"/>
            <a:ext cx="424750" cy="74723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666417" y="6029778"/>
            <a:ext cx="5950540" cy="369332"/>
          </a:xfrm>
          <a:prstGeom prst="rect">
            <a:avLst/>
          </a:prstGeom>
          <a:noFill/>
        </p:spPr>
        <p:txBody>
          <a:bodyPr wrap="none" rtlCol="0">
            <a:spAutoFit/>
          </a:bodyPr>
          <a:lstStyle/>
          <a:p>
            <a:r>
              <a:rPr lang="en-US" dirty="0" smtClean="0">
                <a:solidFill>
                  <a:srgbClr val="FF0000"/>
                </a:solidFill>
              </a:rPr>
              <a:t>1015</a:t>
            </a:r>
            <a:r>
              <a:rPr lang="en-US" dirty="0" smtClean="0"/>
              <a:t> apps: has </a:t>
            </a:r>
            <a:r>
              <a:rPr lang="en-US" dirty="0" smtClean="0">
                <a:solidFill>
                  <a:srgbClr val="FF0000"/>
                </a:solidFill>
              </a:rPr>
              <a:t>more than 3 </a:t>
            </a:r>
            <a:r>
              <a:rPr lang="en-US" dirty="0" smtClean="0"/>
              <a:t>strong words in their description </a:t>
            </a:r>
            <a:endParaRPr lang="en-US" dirty="0"/>
          </a:p>
        </p:txBody>
      </p:sp>
      <p:cxnSp>
        <p:nvCxnSpPr>
          <p:cNvPr id="12" name="Straight Arrow Connector 11"/>
          <p:cNvCxnSpPr/>
          <p:nvPr/>
        </p:nvCxnSpPr>
        <p:spPr>
          <a:xfrm flipV="1">
            <a:off x="8472488" y="1775546"/>
            <a:ext cx="357187" cy="153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04139" y="3347107"/>
            <a:ext cx="2487861" cy="369332"/>
          </a:xfrm>
          <a:prstGeom prst="rect">
            <a:avLst/>
          </a:prstGeom>
          <a:noFill/>
        </p:spPr>
        <p:txBody>
          <a:bodyPr wrap="none" rtlCol="0">
            <a:spAutoFit/>
          </a:bodyPr>
          <a:lstStyle/>
          <a:p>
            <a:r>
              <a:rPr lang="en-US" dirty="0" smtClean="0">
                <a:solidFill>
                  <a:srgbClr val="FF0000"/>
                </a:solidFill>
              </a:rPr>
              <a:t>28,974</a:t>
            </a:r>
            <a:r>
              <a:rPr lang="en-US" dirty="0" smtClean="0"/>
              <a:t> “Everyone” apps </a:t>
            </a:r>
            <a:endParaRPr lang="en-US" dirty="0"/>
          </a:p>
        </p:txBody>
      </p:sp>
    </p:spTree>
    <p:extLst>
      <p:ext uri="{BB962C8B-B14F-4D97-AF65-F5344CB8AC3E}">
        <p14:creationId xmlns:p14="http://schemas.microsoft.com/office/powerpoint/2010/main" val="1305049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207" y="2248517"/>
            <a:ext cx="10515600" cy="1325563"/>
          </a:xfrm>
        </p:spPr>
        <p:txBody>
          <a:bodyPr/>
          <a:lstStyle/>
          <a:p>
            <a:r>
              <a:rPr lang="en-US" smtClean="0">
                <a:ln w="0"/>
                <a:solidFill>
                  <a:schemeClr val="accent1"/>
                </a:solidFill>
                <a:effectLst>
                  <a:outerShdw blurRad="38100" dist="25400" dir="5400000" algn="ctr" rotWithShape="0">
                    <a:srgbClr val="6E747A">
                      <a:alpha val="43000"/>
                    </a:srgbClr>
                  </a:outerShdw>
                </a:effectLst>
              </a:rPr>
              <a:t>Algorithm 2 – Similarity </a:t>
            </a: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18442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11" y="-115889"/>
            <a:ext cx="10515600" cy="1325563"/>
          </a:xfrm>
        </p:spPr>
        <p:txBody>
          <a:bodyPr/>
          <a:lstStyle/>
          <a:p>
            <a:r>
              <a:rPr lang="en-US" dirty="0" smtClean="0"/>
              <a:t>Similarity Steps </a:t>
            </a:r>
            <a:endParaRPr lang="en-US" dirty="0"/>
          </a:p>
        </p:txBody>
      </p:sp>
      <p:sp>
        <p:nvSpPr>
          <p:cNvPr id="4" name="Rounded Rectangle 3"/>
          <p:cNvSpPr/>
          <p:nvPr/>
        </p:nvSpPr>
        <p:spPr>
          <a:xfrm>
            <a:off x="600075" y="1971675"/>
            <a:ext cx="1443038" cy="557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Control Vocabulary</a:t>
            </a:r>
            <a:endParaRPr lang="en-US" dirty="0"/>
          </a:p>
        </p:txBody>
      </p:sp>
      <p:sp>
        <p:nvSpPr>
          <p:cNvPr id="5" name="Rounded Rectangle 4"/>
          <p:cNvSpPr/>
          <p:nvPr/>
        </p:nvSpPr>
        <p:spPr>
          <a:xfrm>
            <a:off x="600075" y="3152776"/>
            <a:ext cx="1443038" cy="5572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Vocabulary</a:t>
            </a:r>
            <a:endParaRPr lang="en-US" dirty="0"/>
          </a:p>
        </p:txBody>
      </p:sp>
      <p:sp>
        <p:nvSpPr>
          <p:cNvPr id="6" name="Rounded Rectangle 5"/>
          <p:cNvSpPr/>
          <p:nvPr/>
        </p:nvSpPr>
        <p:spPr>
          <a:xfrm>
            <a:off x="2677845" y="1495425"/>
            <a:ext cx="1571625" cy="76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Frequency Matrix</a:t>
            </a:r>
          </a:p>
        </p:txBody>
      </p:sp>
      <p:sp>
        <p:nvSpPr>
          <p:cNvPr id="8" name="Rounded Rectangle 7"/>
          <p:cNvSpPr/>
          <p:nvPr/>
        </p:nvSpPr>
        <p:spPr>
          <a:xfrm>
            <a:off x="2649268" y="3724276"/>
            <a:ext cx="1571625" cy="76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Tfidf</a:t>
            </a:r>
            <a:endParaRPr lang="en-US" dirty="0" smtClean="0"/>
          </a:p>
          <a:p>
            <a:pPr algn="ctr"/>
            <a:r>
              <a:rPr lang="en-US" dirty="0" smtClean="0"/>
              <a:t> Matrix</a:t>
            </a:r>
          </a:p>
        </p:txBody>
      </p:sp>
      <p:sp>
        <p:nvSpPr>
          <p:cNvPr id="9" name="Rounded Rectangle 8"/>
          <p:cNvSpPr/>
          <p:nvPr/>
        </p:nvSpPr>
        <p:spPr>
          <a:xfrm>
            <a:off x="2677844" y="2562224"/>
            <a:ext cx="1571625" cy="76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Occurrence</a:t>
            </a:r>
          </a:p>
          <a:p>
            <a:pPr algn="ctr"/>
            <a:r>
              <a:rPr lang="en-US" dirty="0" smtClean="0"/>
              <a:t>Matrix</a:t>
            </a:r>
          </a:p>
        </p:txBody>
      </p:sp>
      <p:cxnSp>
        <p:nvCxnSpPr>
          <p:cNvPr id="11" name="Straight Arrow Connector 10"/>
          <p:cNvCxnSpPr/>
          <p:nvPr/>
        </p:nvCxnSpPr>
        <p:spPr>
          <a:xfrm>
            <a:off x="4283614" y="3009899"/>
            <a:ext cx="168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97424" y="2677892"/>
            <a:ext cx="1111202" cy="646331"/>
          </a:xfrm>
          <a:prstGeom prst="rect">
            <a:avLst/>
          </a:prstGeom>
          <a:noFill/>
        </p:spPr>
        <p:txBody>
          <a:bodyPr wrap="none" rtlCol="0">
            <a:spAutoFit/>
          </a:bodyPr>
          <a:lstStyle/>
          <a:p>
            <a:r>
              <a:rPr lang="en-US" dirty="0" smtClean="0"/>
              <a:t>Cosine</a:t>
            </a:r>
          </a:p>
          <a:p>
            <a:r>
              <a:rPr lang="en-US" dirty="0" smtClean="0"/>
              <a:t>Similarity </a:t>
            </a:r>
            <a:endParaRPr lang="en-US" dirty="0"/>
          </a:p>
        </p:txBody>
      </p:sp>
      <p:sp>
        <p:nvSpPr>
          <p:cNvPr id="15" name="Rounded Rectangle 14"/>
          <p:cNvSpPr/>
          <p:nvPr/>
        </p:nvSpPr>
        <p:spPr>
          <a:xfrm>
            <a:off x="5969538" y="1981201"/>
            <a:ext cx="2845849" cy="250507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AutoNum type="arabicPeriod"/>
            </a:pPr>
            <a:r>
              <a:rPr lang="en-US" dirty="0" smtClean="0"/>
              <a:t>Find 10 Nearest Neighbors</a:t>
            </a:r>
          </a:p>
          <a:p>
            <a:pPr marL="342900" indent="-342900">
              <a:buAutoNum type="arabicPeriod"/>
            </a:pPr>
            <a:r>
              <a:rPr lang="en-US" dirty="0" smtClean="0"/>
              <a:t>Count how many apps rating are different </a:t>
            </a:r>
          </a:p>
          <a:p>
            <a:pPr marL="342900" indent="-342900">
              <a:buAutoNum type="arabicPeriod"/>
            </a:pPr>
            <a:r>
              <a:rPr lang="en-US" dirty="0" smtClean="0"/>
              <a:t>Sort descending, benchmark: #diff&gt;=7 </a:t>
            </a:r>
            <a:endParaRPr lang="en-US" dirty="0"/>
          </a:p>
        </p:txBody>
      </p:sp>
      <p:cxnSp>
        <p:nvCxnSpPr>
          <p:cNvPr id="17" name="Straight Arrow Connector 16"/>
          <p:cNvCxnSpPr/>
          <p:nvPr/>
        </p:nvCxnSpPr>
        <p:spPr>
          <a:xfrm>
            <a:off x="9049871" y="833718"/>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072283" y="1495425"/>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072283" y="2257424"/>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072283" y="3009899"/>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072283" y="3823448"/>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072283" y="4728883"/>
            <a:ext cx="739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10012" y="649052"/>
            <a:ext cx="1519198" cy="369332"/>
          </a:xfrm>
          <a:prstGeom prst="rect">
            <a:avLst/>
          </a:prstGeom>
          <a:noFill/>
        </p:spPr>
        <p:txBody>
          <a:bodyPr wrap="none" rtlCol="0">
            <a:spAutoFit/>
          </a:bodyPr>
          <a:lstStyle/>
          <a:p>
            <a:r>
              <a:rPr lang="en-US" dirty="0" err="1" smtClean="0"/>
              <a:t>Freq</a:t>
            </a:r>
            <a:r>
              <a:rPr lang="en-US" dirty="0" smtClean="0"/>
              <a:t> + Control</a:t>
            </a:r>
            <a:endParaRPr lang="en-US" dirty="0"/>
          </a:p>
        </p:txBody>
      </p:sp>
      <p:sp>
        <p:nvSpPr>
          <p:cNvPr id="24" name="TextBox 23"/>
          <p:cNvSpPr txBox="1"/>
          <p:nvPr/>
        </p:nvSpPr>
        <p:spPr>
          <a:xfrm>
            <a:off x="9910012" y="1331951"/>
            <a:ext cx="1648849" cy="369332"/>
          </a:xfrm>
          <a:prstGeom prst="rect">
            <a:avLst/>
          </a:prstGeom>
          <a:noFill/>
        </p:spPr>
        <p:txBody>
          <a:bodyPr wrap="none" rtlCol="0">
            <a:spAutoFit/>
          </a:bodyPr>
          <a:lstStyle/>
          <a:p>
            <a:r>
              <a:rPr lang="en-US" smtClean="0"/>
              <a:t>Occur + Control</a:t>
            </a:r>
          </a:p>
        </p:txBody>
      </p:sp>
      <p:sp>
        <p:nvSpPr>
          <p:cNvPr id="25" name="TextBox 24"/>
          <p:cNvSpPr txBox="1"/>
          <p:nvPr/>
        </p:nvSpPr>
        <p:spPr>
          <a:xfrm>
            <a:off x="9962385" y="2097643"/>
            <a:ext cx="1527021" cy="369332"/>
          </a:xfrm>
          <a:prstGeom prst="rect">
            <a:avLst/>
          </a:prstGeom>
          <a:noFill/>
        </p:spPr>
        <p:txBody>
          <a:bodyPr wrap="none" rtlCol="0">
            <a:spAutoFit/>
          </a:bodyPr>
          <a:lstStyle/>
          <a:p>
            <a:r>
              <a:rPr lang="en-US" dirty="0" err="1" smtClean="0"/>
              <a:t>Tfidf</a:t>
            </a:r>
            <a:r>
              <a:rPr lang="en-US" dirty="0" smtClean="0"/>
              <a:t> + Control</a:t>
            </a:r>
            <a:endParaRPr lang="en-US" dirty="0"/>
          </a:p>
        </p:txBody>
      </p:sp>
      <p:sp>
        <p:nvSpPr>
          <p:cNvPr id="26" name="TextBox 25"/>
          <p:cNvSpPr txBox="1"/>
          <p:nvPr/>
        </p:nvSpPr>
        <p:spPr>
          <a:xfrm>
            <a:off x="10020468" y="2834758"/>
            <a:ext cx="1064907" cy="369332"/>
          </a:xfrm>
          <a:prstGeom prst="rect">
            <a:avLst/>
          </a:prstGeom>
          <a:noFill/>
        </p:spPr>
        <p:txBody>
          <a:bodyPr wrap="none" rtlCol="0">
            <a:spAutoFit/>
          </a:bodyPr>
          <a:lstStyle/>
          <a:p>
            <a:r>
              <a:rPr lang="en-US" dirty="0" err="1" smtClean="0"/>
              <a:t>Freq</a:t>
            </a:r>
            <a:r>
              <a:rPr lang="en-US" dirty="0" smtClean="0"/>
              <a:t> + All</a:t>
            </a:r>
            <a:endParaRPr lang="en-US" dirty="0"/>
          </a:p>
        </p:txBody>
      </p:sp>
      <p:sp>
        <p:nvSpPr>
          <p:cNvPr id="27" name="TextBox 26"/>
          <p:cNvSpPr txBox="1"/>
          <p:nvPr/>
        </p:nvSpPr>
        <p:spPr>
          <a:xfrm>
            <a:off x="10020468" y="3638782"/>
            <a:ext cx="1194558" cy="369332"/>
          </a:xfrm>
          <a:prstGeom prst="rect">
            <a:avLst/>
          </a:prstGeom>
          <a:noFill/>
        </p:spPr>
        <p:txBody>
          <a:bodyPr wrap="none" rtlCol="0">
            <a:spAutoFit/>
          </a:bodyPr>
          <a:lstStyle/>
          <a:p>
            <a:r>
              <a:rPr lang="en-US" smtClean="0"/>
              <a:t>Occur + All</a:t>
            </a:r>
            <a:endParaRPr lang="en-US"/>
          </a:p>
        </p:txBody>
      </p:sp>
      <p:sp>
        <p:nvSpPr>
          <p:cNvPr id="28" name="TextBox 27"/>
          <p:cNvSpPr txBox="1"/>
          <p:nvPr/>
        </p:nvSpPr>
        <p:spPr>
          <a:xfrm>
            <a:off x="10081382" y="4544217"/>
            <a:ext cx="1072730" cy="369332"/>
          </a:xfrm>
          <a:prstGeom prst="rect">
            <a:avLst/>
          </a:prstGeom>
          <a:noFill/>
        </p:spPr>
        <p:txBody>
          <a:bodyPr wrap="none" rtlCol="0">
            <a:spAutoFit/>
          </a:bodyPr>
          <a:lstStyle/>
          <a:p>
            <a:r>
              <a:rPr lang="en-US" dirty="0" err="1" smtClean="0"/>
              <a:t>Tfidf</a:t>
            </a:r>
            <a:r>
              <a:rPr lang="en-US" dirty="0" smtClean="0"/>
              <a:t> + All</a:t>
            </a:r>
            <a:endParaRPr lang="en-US" dirty="0"/>
          </a:p>
        </p:txBody>
      </p:sp>
      <p:sp>
        <p:nvSpPr>
          <p:cNvPr id="30" name="TextBox 29"/>
          <p:cNvSpPr txBox="1"/>
          <p:nvPr/>
        </p:nvSpPr>
        <p:spPr>
          <a:xfrm>
            <a:off x="2164417" y="2783444"/>
            <a:ext cx="370614" cy="523220"/>
          </a:xfrm>
          <a:prstGeom prst="rect">
            <a:avLst/>
          </a:prstGeom>
          <a:noFill/>
        </p:spPr>
        <p:txBody>
          <a:bodyPr wrap="none" rtlCol="0">
            <a:spAutoFit/>
          </a:bodyPr>
          <a:lstStyle/>
          <a:p>
            <a:r>
              <a:rPr lang="en-US" sz="2800">
                <a:solidFill>
                  <a:srgbClr val="FF0000"/>
                </a:solidFill>
              </a:rPr>
              <a:t>X</a:t>
            </a:r>
          </a:p>
        </p:txBody>
      </p:sp>
      <p:sp>
        <p:nvSpPr>
          <p:cNvPr id="31" name="Frame 30"/>
          <p:cNvSpPr/>
          <p:nvPr/>
        </p:nvSpPr>
        <p:spPr>
          <a:xfrm>
            <a:off x="6385449" y="3724276"/>
            <a:ext cx="2084294" cy="38548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 name="Straight Arrow Connector 32"/>
          <p:cNvCxnSpPr/>
          <p:nvPr/>
        </p:nvCxnSpPr>
        <p:spPr>
          <a:xfrm>
            <a:off x="7100047" y="4249271"/>
            <a:ext cx="292415" cy="47961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949440" y="4897120"/>
            <a:ext cx="1656928" cy="369332"/>
          </a:xfrm>
          <a:prstGeom prst="rect">
            <a:avLst/>
          </a:prstGeom>
          <a:noFill/>
        </p:spPr>
        <p:txBody>
          <a:bodyPr wrap="none" rtlCol="0">
            <a:spAutoFit/>
          </a:bodyPr>
          <a:lstStyle/>
          <a:p>
            <a:r>
              <a:rPr lang="en-US" dirty="0" smtClean="0">
                <a:solidFill>
                  <a:srgbClr val="FF0000"/>
                </a:solidFill>
              </a:rPr>
              <a:t>Suspicious apps</a:t>
            </a:r>
            <a:endParaRPr lang="en-US" dirty="0">
              <a:solidFill>
                <a:srgbClr val="FF0000"/>
              </a:solidFill>
            </a:endParaRPr>
          </a:p>
        </p:txBody>
      </p:sp>
    </p:spTree>
    <p:extLst>
      <p:ext uri="{BB962C8B-B14F-4D97-AF65-F5344CB8AC3E}">
        <p14:creationId xmlns:p14="http://schemas.microsoft.com/office/powerpoint/2010/main" val="93392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724" y="3071473"/>
            <a:ext cx="3564217" cy="21194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494" y="1741054"/>
            <a:ext cx="3876675" cy="13304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755" y="5428617"/>
            <a:ext cx="3371477" cy="124180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185" y="5528900"/>
            <a:ext cx="3199653" cy="104124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59" y="3999300"/>
            <a:ext cx="3354853" cy="119953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2725" y="3732057"/>
            <a:ext cx="3319927" cy="110664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7012" y="1980236"/>
            <a:ext cx="3595640" cy="130198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33" y="1980236"/>
            <a:ext cx="3377079" cy="1488985"/>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58199" y="85719"/>
            <a:ext cx="3504453" cy="122593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282" y="115884"/>
            <a:ext cx="3135406" cy="104682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28247" y="115884"/>
            <a:ext cx="3487922" cy="1300797"/>
          </a:xfrm>
          <a:prstGeom prst="rect">
            <a:avLst/>
          </a:prstGeom>
        </p:spPr>
      </p:pic>
      <p:sp>
        <p:nvSpPr>
          <p:cNvPr id="17" name="Frame 16"/>
          <p:cNvSpPr/>
          <p:nvPr/>
        </p:nvSpPr>
        <p:spPr>
          <a:xfrm>
            <a:off x="3613707" y="1647534"/>
            <a:ext cx="4517001" cy="3687563"/>
          </a:xfrm>
          <a:prstGeom prst="frame">
            <a:avLst>
              <a:gd name="adj1" fmla="val 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p:cNvSpPr/>
          <p:nvPr/>
        </p:nvSpPr>
        <p:spPr>
          <a:xfrm>
            <a:off x="6767185" y="2326616"/>
            <a:ext cx="1215369" cy="4437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mtClean="0"/>
              <a:t>Everyone</a:t>
            </a:r>
            <a:endParaRPr lang="en-US"/>
          </a:p>
        </p:txBody>
      </p:sp>
      <p:sp>
        <p:nvSpPr>
          <p:cNvPr id="20" name="Rounded Rectangle 19"/>
          <p:cNvSpPr/>
          <p:nvPr/>
        </p:nvSpPr>
        <p:spPr>
          <a:xfrm>
            <a:off x="2579310" y="879369"/>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1" name="Rounded Rectangle 20"/>
          <p:cNvSpPr/>
          <p:nvPr/>
        </p:nvSpPr>
        <p:spPr>
          <a:xfrm>
            <a:off x="8932441" y="6048947"/>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2" name="Rounded Rectangle 21"/>
          <p:cNvSpPr/>
          <p:nvPr/>
        </p:nvSpPr>
        <p:spPr>
          <a:xfrm>
            <a:off x="10210425" y="4838700"/>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3" name="Rounded Rectangle 22"/>
          <p:cNvSpPr/>
          <p:nvPr/>
        </p:nvSpPr>
        <p:spPr>
          <a:xfrm>
            <a:off x="10216457" y="3126894"/>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4" name="Rounded Rectangle 23"/>
          <p:cNvSpPr/>
          <p:nvPr/>
        </p:nvSpPr>
        <p:spPr>
          <a:xfrm>
            <a:off x="10161561" y="1031769"/>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5" name="Rounded Rectangle 24"/>
          <p:cNvSpPr/>
          <p:nvPr/>
        </p:nvSpPr>
        <p:spPr>
          <a:xfrm>
            <a:off x="6764618" y="994046"/>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6" name="Rounded Rectangle 25"/>
          <p:cNvSpPr/>
          <p:nvPr/>
        </p:nvSpPr>
        <p:spPr>
          <a:xfrm>
            <a:off x="4708428" y="5845816"/>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7" name="Rounded Rectangle 26"/>
          <p:cNvSpPr/>
          <p:nvPr/>
        </p:nvSpPr>
        <p:spPr>
          <a:xfrm>
            <a:off x="2516557" y="4406981"/>
            <a:ext cx="1034397"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Teen</a:t>
            </a:r>
            <a:endParaRPr lang="en-US" dirty="0"/>
          </a:p>
        </p:txBody>
      </p:sp>
      <p:sp>
        <p:nvSpPr>
          <p:cNvPr id="28" name="Rounded Rectangle 27"/>
          <p:cNvSpPr/>
          <p:nvPr/>
        </p:nvSpPr>
        <p:spPr>
          <a:xfrm>
            <a:off x="1646532" y="3315768"/>
            <a:ext cx="1848602" cy="3802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mtClean="0"/>
              <a:t>Everyone 10+</a:t>
            </a:r>
            <a:endParaRPr lang="en-US" dirty="0"/>
          </a:p>
        </p:txBody>
      </p:sp>
      <p:cxnSp>
        <p:nvCxnSpPr>
          <p:cNvPr id="30" name="Straight Arrow Connector 29"/>
          <p:cNvCxnSpPr/>
          <p:nvPr/>
        </p:nvCxnSpPr>
        <p:spPr>
          <a:xfrm flipV="1">
            <a:off x="7281816" y="1519518"/>
            <a:ext cx="0" cy="6454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079463" y="1439391"/>
            <a:ext cx="1836130" cy="880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367011" y="3469221"/>
            <a:ext cx="1599827" cy="220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367011" y="5062397"/>
            <a:ext cx="1497199" cy="80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641056" y="4729710"/>
            <a:ext cx="1180215" cy="13062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3243165" y="1515280"/>
            <a:ext cx="642985" cy="555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8" idx="3"/>
          </p:cNvCxnSpPr>
          <p:nvPr/>
        </p:nvCxnSpPr>
        <p:spPr>
          <a:xfrm flipH="1">
            <a:off x="3495134" y="3505890"/>
            <a:ext cx="63311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613707" y="4322029"/>
            <a:ext cx="485638" cy="2750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378031" y="5130918"/>
            <a:ext cx="0" cy="6383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5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39" y="352761"/>
            <a:ext cx="10515600" cy="1325563"/>
          </a:xfrm>
        </p:spPr>
        <p:txBody>
          <a:bodyPr/>
          <a:lstStyle/>
          <a:p>
            <a:r>
              <a:rPr lang="en-US" dirty="0" smtClean="0"/>
              <a:t>Performance </a:t>
            </a:r>
            <a:endParaRPr lang="en-US" dirty="0"/>
          </a:p>
        </p:txBody>
      </p:sp>
      <p:graphicFrame>
        <p:nvGraphicFramePr>
          <p:cNvPr id="4" name="Content Placeholder 3"/>
          <p:cNvGraphicFramePr>
            <a:graphicFrameLocks noGrp="1"/>
          </p:cNvGraphicFramePr>
          <p:nvPr>
            <p:ph idx="1"/>
            <p:extLst/>
          </p:nvPr>
        </p:nvGraphicFramePr>
        <p:xfrm>
          <a:off x="838194" y="3422333"/>
          <a:ext cx="10515610" cy="1747520"/>
        </p:xfrm>
        <a:graphic>
          <a:graphicData uri="http://schemas.openxmlformats.org/drawingml/2006/table">
            <a:tbl>
              <a:tblPr firstRow="1" bandRow="1">
                <a:tableStyleId>{5C22544A-7EE6-4342-B048-85BDC9FD1C3A}</a:tableStyleId>
              </a:tblPr>
              <a:tblGrid>
                <a:gridCol w="1490669"/>
                <a:gridCol w="1657350"/>
                <a:gridCol w="1685925"/>
                <a:gridCol w="1614486"/>
                <a:gridCol w="1171575"/>
                <a:gridCol w="1393376"/>
                <a:gridCol w="1502229"/>
              </a:tblGrid>
              <a:tr h="370840">
                <a:tc>
                  <a:txBody>
                    <a:bodyPr/>
                    <a:lstStyle/>
                    <a:p>
                      <a:endParaRPr lang="en-US" dirty="0"/>
                    </a:p>
                  </a:txBody>
                  <a:tcPr/>
                </a:tc>
                <a:tc>
                  <a:txBody>
                    <a:bodyPr/>
                    <a:lstStyle/>
                    <a:p>
                      <a:r>
                        <a:rPr lang="en-US" dirty="0" err="1" smtClean="0"/>
                        <a:t>Freq</a:t>
                      </a:r>
                      <a:r>
                        <a:rPr lang="en-US" baseline="0" dirty="0" smtClean="0"/>
                        <a:t> + Control</a:t>
                      </a:r>
                      <a:endParaRPr lang="en-US" dirty="0"/>
                    </a:p>
                  </a:txBody>
                  <a:tcPr/>
                </a:tc>
                <a:tc>
                  <a:txBody>
                    <a:bodyPr/>
                    <a:lstStyle/>
                    <a:p>
                      <a:r>
                        <a:rPr lang="en-US" dirty="0" smtClean="0"/>
                        <a:t>Occur + Control</a:t>
                      </a:r>
                      <a:endParaRPr lang="en-US" dirty="0"/>
                    </a:p>
                  </a:txBody>
                  <a:tcPr/>
                </a:tc>
                <a:tc>
                  <a:txBody>
                    <a:bodyPr/>
                    <a:lstStyle/>
                    <a:p>
                      <a:r>
                        <a:rPr lang="en-US" dirty="0" err="1" smtClean="0"/>
                        <a:t>Tfidf</a:t>
                      </a:r>
                      <a:r>
                        <a:rPr lang="en-US" dirty="0" smtClean="0"/>
                        <a:t> + Control</a:t>
                      </a:r>
                      <a:endParaRPr lang="en-US" dirty="0"/>
                    </a:p>
                  </a:txBody>
                  <a:tcPr/>
                </a:tc>
                <a:tc>
                  <a:txBody>
                    <a:bodyPr/>
                    <a:lstStyle/>
                    <a:p>
                      <a:r>
                        <a:rPr lang="en-US" dirty="0" err="1" smtClean="0"/>
                        <a:t>Freq</a:t>
                      </a:r>
                      <a:r>
                        <a:rPr lang="en-US" dirty="0" smtClean="0"/>
                        <a:t> + All</a:t>
                      </a:r>
                      <a:endParaRPr lang="en-US" dirty="0"/>
                    </a:p>
                  </a:txBody>
                  <a:tcPr/>
                </a:tc>
                <a:tc>
                  <a:txBody>
                    <a:bodyPr/>
                    <a:lstStyle/>
                    <a:p>
                      <a:r>
                        <a:rPr lang="en-US" dirty="0" smtClean="0"/>
                        <a:t>Occur + All</a:t>
                      </a:r>
                      <a:endParaRPr lang="en-US" dirty="0"/>
                    </a:p>
                  </a:txBody>
                  <a:tcPr/>
                </a:tc>
                <a:tc>
                  <a:txBody>
                    <a:bodyPr/>
                    <a:lstStyle/>
                    <a:p>
                      <a:r>
                        <a:rPr lang="en-US" dirty="0" err="1" smtClean="0"/>
                        <a:t>Tfidf</a:t>
                      </a:r>
                      <a:r>
                        <a:rPr lang="en-US" dirty="0" smtClean="0"/>
                        <a:t> + All</a:t>
                      </a:r>
                      <a:endParaRPr lang="en-US" dirty="0"/>
                    </a:p>
                  </a:txBody>
                  <a:tcPr/>
                </a:tc>
              </a:tr>
              <a:tr h="370840">
                <a:tc>
                  <a:txBody>
                    <a:bodyPr/>
                    <a:lstStyle/>
                    <a:p>
                      <a:r>
                        <a:rPr lang="en-US" dirty="0" smtClean="0"/>
                        <a:t>Suspicious Apps Count</a:t>
                      </a:r>
                      <a:endParaRPr lang="en-US" dirty="0"/>
                    </a:p>
                  </a:txBody>
                  <a:tcPr/>
                </a:tc>
                <a:tc>
                  <a:txBody>
                    <a:bodyPr/>
                    <a:lstStyle/>
                    <a:p>
                      <a:r>
                        <a:rPr lang="en-US" dirty="0" smtClean="0"/>
                        <a:t>182</a:t>
                      </a:r>
                      <a:endParaRPr lang="en-US" dirty="0"/>
                    </a:p>
                  </a:txBody>
                  <a:tcPr/>
                </a:tc>
                <a:tc>
                  <a:txBody>
                    <a:bodyPr/>
                    <a:lstStyle/>
                    <a:p>
                      <a:r>
                        <a:rPr lang="en-US" dirty="0" smtClean="0"/>
                        <a:t>116</a:t>
                      </a:r>
                      <a:endParaRPr lang="en-US" dirty="0"/>
                    </a:p>
                  </a:txBody>
                  <a:tcPr/>
                </a:tc>
                <a:tc>
                  <a:txBody>
                    <a:bodyPr/>
                    <a:lstStyle/>
                    <a:p>
                      <a:r>
                        <a:rPr lang="en-US" dirty="0" smtClean="0"/>
                        <a:t>190</a:t>
                      </a:r>
                      <a:endParaRPr lang="en-US" dirty="0"/>
                    </a:p>
                  </a:txBody>
                  <a:tcPr/>
                </a:tc>
                <a:tc>
                  <a:txBody>
                    <a:bodyPr/>
                    <a:lstStyle/>
                    <a:p>
                      <a:r>
                        <a:rPr lang="en-US" altLang="zh-CN" dirty="0" smtClean="0"/>
                        <a:t>323</a:t>
                      </a:r>
                      <a:endParaRPr lang="en-US" dirty="0"/>
                    </a:p>
                  </a:txBody>
                  <a:tcPr/>
                </a:tc>
                <a:tc>
                  <a:txBody>
                    <a:bodyPr/>
                    <a:lstStyle/>
                    <a:p>
                      <a:r>
                        <a:rPr lang="en-US" altLang="zh-CN" dirty="0" smtClean="0"/>
                        <a:t>270</a:t>
                      </a:r>
                    </a:p>
                  </a:txBody>
                  <a:tcPr/>
                </a:tc>
                <a:tc>
                  <a:txBody>
                    <a:bodyPr/>
                    <a:lstStyle/>
                    <a:p>
                      <a:r>
                        <a:rPr lang="en-US" altLang="zh-CN" dirty="0" smtClean="0"/>
                        <a:t>321</a:t>
                      </a:r>
                      <a:endParaRPr lang="en-US" dirty="0"/>
                    </a:p>
                  </a:txBody>
                  <a:tcPr/>
                </a:tc>
              </a:tr>
              <a:tr h="370840">
                <a:tc>
                  <a:txBody>
                    <a:bodyPr/>
                    <a:lstStyle/>
                    <a:p>
                      <a:r>
                        <a:rPr lang="en-US" dirty="0" smtClean="0"/>
                        <a:t>False</a:t>
                      </a:r>
                      <a:r>
                        <a:rPr lang="en-US" baseline="0" dirty="0" smtClean="0"/>
                        <a:t> Positive</a:t>
                      </a:r>
                      <a:endParaRPr lang="en-US" dirty="0"/>
                    </a:p>
                  </a:txBody>
                  <a:tcPr/>
                </a:tc>
                <a:tc>
                  <a:txBody>
                    <a:bodyPr/>
                    <a:lstStyle/>
                    <a:p>
                      <a:r>
                        <a:rPr lang="en-US" dirty="0" smtClean="0"/>
                        <a:t>3</a:t>
                      </a:r>
                      <a:r>
                        <a:rPr lang="en-US" altLang="zh-CN" dirty="0" smtClean="0"/>
                        <a:t>9</a:t>
                      </a:r>
                      <a:endParaRPr lang="en-US" dirty="0"/>
                    </a:p>
                  </a:txBody>
                  <a:tcPr/>
                </a:tc>
                <a:tc>
                  <a:txBody>
                    <a:bodyPr/>
                    <a:lstStyle/>
                    <a:p>
                      <a:r>
                        <a:rPr lang="en-US" dirty="0" smtClean="0"/>
                        <a:t>19</a:t>
                      </a:r>
                      <a:endParaRPr lang="en-US" dirty="0"/>
                    </a:p>
                  </a:txBody>
                  <a:tcPr/>
                </a:tc>
                <a:tc>
                  <a:txBody>
                    <a:bodyPr/>
                    <a:lstStyle/>
                    <a:p>
                      <a:r>
                        <a:rPr lang="en-US" altLang="zh-CN" dirty="0" smtClean="0"/>
                        <a:t>71</a:t>
                      </a:r>
                      <a:endParaRPr lang="en-US" dirty="0"/>
                    </a:p>
                  </a:txBody>
                  <a:tcPr/>
                </a:tc>
                <a:tc>
                  <a:txBody>
                    <a:bodyPr/>
                    <a:lstStyle/>
                    <a:p>
                      <a:r>
                        <a:rPr lang="en-US" altLang="zh-CN" dirty="0" smtClean="0"/>
                        <a:t>70</a:t>
                      </a:r>
                      <a:endParaRPr lang="en-US" dirty="0"/>
                    </a:p>
                  </a:txBody>
                  <a:tcPr/>
                </a:tc>
                <a:tc>
                  <a:txBody>
                    <a:bodyPr/>
                    <a:lstStyle/>
                    <a:p>
                      <a:r>
                        <a:rPr lang="en-US" altLang="zh-CN" dirty="0" smtClean="0"/>
                        <a:t>115</a:t>
                      </a:r>
                      <a:endParaRPr lang="en-US" dirty="0"/>
                    </a:p>
                  </a:txBody>
                  <a:tcPr/>
                </a:tc>
                <a:tc>
                  <a:txBody>
                    <a:bodyPr/>
                    <a:lstStyle/>
                    <a:p>
                      <a:r>
                        <a:rPr lang="en-US" altLang="zh-CN" dirty="0" smtClean="0"/>
                        <a:t>76</a:t>
                      </a:r>
                      <a:endParaRPr lang="en-US" dirty="0"/>
                    </a:p>
                  </a:txBody>
                  <a:tcPr/>
                </a:tc>
              </a:tr>
              <a:tr h="319407">
                <a:tc>
                  <a:txBody>
                    <a:bodyPr/>
                    <a:lstStyle/>
                    <a:p>
                      <a:r>
                        <a:rPr lang="en-US" dirty="0" smtClean="0"/>
                        <a:t>FP% </a:t>
                      </a:r>
                      <a:endParaRPr lang="en-US" dirty="0"/>
                    </a:p>
                  </a:txBody>
                  <a:tcPr/>
                </a:tc>
                <a:tc>
                  <a:txBody>
                    <a:bodyPr/>
                    <a:lstStyle/>
                    <a:p>
                      <a:r>
                        <a:rPr lang="en-US" altLang="zh-CN" dirty="0" smtClean="0"/>
                        <a:t>21.4%</a:t>
                      </a:r>
                      <a:endParaRPr lang="en-US" dirty="0"/>
                    </a:p>
                  </a:txBody>
                  <a:tcPr/>
                </a:tc>
                <a:tc>
                  <a:txBody>
                    <a:bodyPr/>
                    <a:lstStyle/>
                    <a:p>
                      <a:r>
                        <a:rPr lang="en-US" altLang="zh-CN" dirty="0" smtClean="0"/>
                        <a:t>16.4%</a:t>
                      </a:r>
                      <a:endParaRPr lang="en-US" dirty="0"/>
                    </a:p>
                  </a:txBody>
                  <a:tcPr/>
                </a:tc>
                <a:tc>
                  <a:txBody>
                    <a:bodyPr/>
                    <a:lstStyle/>
                    <a:p>
                      <a:r>
                        <a:rPr lang="en-US" altLang="zh-CN" dirty="0" smtClean="0"/>
                        <a:t>37.3%</a:t>
                      </a:r>
                      <a:endParaRPr lang="en-US" dirty="0"/>
                    </a:p>
                  </a:txBody>
                  <a:tcPr/>
                </a:tc>
                <a:tc>
                  <a:txBody>
                    <a:bodyPr/>
                    <a:lstStyle/>
                    <a:p>
                      <a:r>
                        <a:rPr lang="en-US" dirty="0" smtClean="0"/>
                        <a:t>21.6%</a:t>
                      </a:r>
                      <a:endParaRPr lang="en-US" dirty="0"/>
                    </a:p>
                  </a:txBody>
                  <a:tcPr/>
                </a:tc>
                <a:tc>
                  <a:txBody>
                    <a:bodyPr/>
                    <a:lstStyle/>
                    <a:p>
                      <a:r>
                        <a:rPr lang="en-US" dirty="0" smtClean="0"/>
                        <a:t>42.5%</a:t>
                      </a:r>
                      <a:endParaRPr lang="en-US" dirty="0"/>
                    </a:p>
                  </a:txBody>
                  <a:tcPr/>
                </a:tc>
                <a:tc>
                  <a:txBody>
                    <a:bodyPr/>
                    <a:lstStyle/>
                    <a:p>
                      <a:r>
                        <a:rPr lang="en-US" dirty="0" smtClean="0"/>
                        <a:t>23.6%</a:t>
                      </a:r>
                      <a:endParaRPr lang="en-US" dirty="0"/>
                    </a:p>
                  </a:txBody>
                  <a:tcPr/>
                </a:tc>
              </a:tr>
            </a:tbl>
          </a:graphicData>
        </a:graphic>
      </p:graphicFrame>
      <p:sp>
        <p:nvSpPr>
          <p:cNvPr id="6" name="TextBox 5"/>
          <p:cNvSpPr txBox="1"/>
          <p:nvPr/>
        </p:nvSpPr>
        <p:spPr>
          <a:xfrm>
            <a:off x="2800351" y="1941939"/>
            <a:ext cx="5726376" cy="369332"/>
          </a:xfrm>
          <a:prstGeom prst="rect">
            <a:avLst/>
          </a:prstGeom>
          <a:noFill/>
        </p:spPr>
        <p:txBody>
          <a:bodyPr wrap="none" rtlCol="0">
            <a:spAutoFit/>
          </a:bodyPr>
          <a:lstStyle/>
          <a:p>
            <a:r>
              <a:rPr lang="en-US" dirty="0" smtClean="0"/>
              <a:t>Number of different apps within 10 nearest neighbors  </a:t>
            </a:r>
            <a:r>
              <a:rPr lang="en-US" dirty="0" smtClean="0">
                <a:solidFill>
                  <a:srgbClr val="FF0000"/>
                </a:solidFill>
              </a:rPr>
              <a:t>&gt;=7 </a:t>
            </a:r>
            <a:endParaRPr lang="en-US" dirty="0">
              <a:solidFill>
                <a:srgbClr val="FF0000"/>
              </a:solidFill>
            </a:endParaRPr>
          </a:p>
        </p:txBody>
      </p:sp>
      <p:sp>
        <p:nvSpPr>
          <p:cNvPr id="7" name="TextBox 6"/>
          <p:cNvSpPr txBox="1"/>
          <p:nvPr/>
        </p:nvSpPr>
        <p:spPr>
          <a:xfrm>
            <a:off x="2830328" y="2705312"/>
            <a:ext cx="2833211" cy="369332"/>
          </a:xfrm>
          <a:prstGeom prst="rect">
            <a:avLst/>
          </a:prstGeom>
          <a:noFill/>
        </p:spPr>
        <p:txBody>
          <a:bodyPr wrap="none" rtlCol="0">
            <a:spAutoFit/>
          </a:bodyPr>
          <a:lstStyle/>
          <a:p>
            <a:r>
              <a:rPr lang="en-US" dirty="0" smtClean="0"/>
              <a:t>Only look at </a:t>
            </a:r>
            <a:r>
              <a:rPr lang="en-US" dirty="0" smtClean="0">
                <a:solidFill>
                  <a:srgbClr val="FF0000"/>
                </a:solidFill>
              </a:rPr>
              <a:t>‘Everyone’ </a:t>
            </a:r>
            <a:r>
              <a:rPr lang="en-US" dirty="0" smtClean="0"/>
              <a:t>level</a:t>
            </a:r>
            <a:endParaRPr lang="en-US" dirty="0"/>
          </a:p>
        </p:txBody>
      </p:sp>
      <p:sp>
        <p:nvSpPr>
          <p:cNvPr id="8" name="Up Arrow 7"/>
          <p:cNvSpPr/>
          <p:nvPr/>
        </p:nvSpPr>
        <p:spPr>
          <a:xfrm>
            <a:off x="4514850" y="5317517"/>
            <a:ext cx="271463" cy="4000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10395155" y="5306833"/>
            <a:ext cx="271463" cy="4000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98003" y="6096249"/>
            <a:ext cx="9497152" cy="369332"/>
          </a:xfrm>
          <a:prstGeom prst="rect">
            <a:avLst/>
          </a:prstGeom>
          <a:noFill/>
        </p:spPr>
        <p:txBody>
          <a:bodyPr wrap="none" rtlCol="0">
            <a:spAutoFit/>
          </a:bodyPr>
          <a:lstStyle/>
          <a:p>
            <a:r>
              <a:rPr lang="en-US" dirty="0" smtClean="0"/>
              <a:t>False Positive: algorithm detect as suspicious app, but it actually </a:t>
            </a:r>
            <a:r>
              <a:rPr lang="en-US" smtClean="0"/>
              <a:t>should belong </a:t>
            </a:r>
            <a:r>
              <a:rPr lang="en-US" dirty="0" smtClean="0"/>
              <a:t>to ‘Everyone’ level. </a:t>
            </a:r>
            <a:endParaRPr lang="en-US" dirty="0"/>
          </a:p>
        </p:txBody>
      </p:sp>
      <p:sp>
        <p:nvSpPr>
          <p:cNvPr id="11" name="TextBox 10"/>
          <p:cNvSpPr txBox="1"/>
          <p:nvPr/>
        </p:nvSpPr>
        <p:spPr>
          <a:xfrm>
            <a:off x="9224681" y="646209"/>
            <a:ext cx="212912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mtClean="0">
                <a:solidFill>
                  <a:srgbClr val="FF0000"/>
                </a:solidFill>
              </a:rPr>
              <a:t>Result_alltoken.xlsx</a:t>
            </a:r>
            <a:endParaRPr lang="en-US" dirty="0" smtClean="0">
              <a:solidFill>
                <a:srgbClr val="FF0000"/>
              </a:solidFill>
            </a:endParaRPr>
          </a:p>
        </p:txBody>
      </p:sp>
    </p:spTree>
    <p:extLst>
      <p:ext uri="{BB962C8B-B14F-4D97-AF65-F5344CB8AC3E}">
        <p14:creationId xmlns:p14="http://schemas.microsoft.com/office/powerpoint/2010/main" val="37531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 </a:t>
            </a:r>
            <a:endParaRPr lang="en-US" dirty="0"/>
          </a:p>
        </p:txBody>
      </p:sp>
      <p:sp>
        <p:nvSpPr>
          <p:cNvPr id="3" name="Content Placeholder 2"/>
          <p:cNvSpPr>
            <a:spLocks noGrp="1"/>
          </p:cNvSpPr>
          <p:nvPr>
            <p:ph idx="1"/>
          </p:nvPr>
        </p:nvSpPr>
        <p:spPr/>
        <p:txBody>
          <a:bodyPr/>
          <a:lstStyle/>
          <a:p>
            <a:r>
              <a:rPr lang="en-US" dirty="0" smtClean="0"/>
              <a:t>Control vocabulary: strong list * 2 </a:t>
            </a:r>
          </a:p>
          <a:p>
            <a:r>
              <a:rPr lang="en-US" dirty="0" smtClean="0"/>
              <a:t>In neighbors: ‘Maturity 17+’ *4, ‘Teen’ *3, ‘Everyone 10+’ *2</a:t>
            </a:r>
          </a:p>
          <a:p>
            <a:endParaRPr lang="en-US" dirty="0"/>
          </a:p>
        </p:txBody>
      </p:sp>
    </p:spTree>
    <p:extLst>
      <p:ext uri="{BB962C8B-B14F-4D97-AF65-F5344CB8AC3E}">
        <p14:creationId xmlns:p14="http://schemas.microsoft.com/office/powerpoint/2010/main" val="76037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0"/>
                <a:solidFill>
                  <a:schemeClr val="accent1"/>
                </a:solidFill>
                <a:effectLst>
                  <a:outerShdw blurRad="38100" dist="25400" dir="5400000" algn="ctr" rotWithShape="0">
                    <a:srgbClr val="6E747A">
                      <a:alpha val="43000"/>
                    </a:srgbClr>
                  </a:outerShdw>
                </a:effectLst>
              </a:rPr>
              <a:t>Problem Statement</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normAutofit/>
          </a:bodyPr>
          <a:lstStyle/>
          <a:p>
            <a:pPr marL="0" indent="0">
              <a:buNone/>
            </a:pPr>
            <a:r>
              <a:rPr lang="en-US" sz="2400" dirty="0"/>
              <a:t>“</a:t>
            </a:r>
            <a:r>
              <a:rPr lang="en-US" sz="2400" dirty="0">
                <a:solidFill>
                  <a:srgbClr val="FF0000"/>
                </a:solidFill>
              </a:rPr>
              <a:t>Everyone</a:t>
            </a:r>
            <a:r>
              <a:rPr lang="en-US" sz="2400" dirty="0"/>
              <a:t>” is one of the four maturity rating levels on Android platform, which represents that the app is safe and can be played for everyone, including kids. However, is the “Everyone” app actually contains no adult content at all?  Is the “Everyone” App really safe for your kids? </a:t>
            </a:r>
            <a:endParaRPr lang="en-US" sz="2400" dirty="0" smtClean="0"/>
          </a:p>
          <a:p>
            <a:pPr marL="0" indent="0">
              <a:buNone/>
            </a:pPr>
            <a:r>
              <a:rPr lang="en-US" sz="2400" dirty="0" smtClean="0"/>
              <a:t>Actually</a:t>
            </a:r>
            <a:r>
              <a:rPr lang="en-US" sz="2400" dirty="0"/>
              <a:t>, our study finds that it is not necessarily the case. Some of the “Everyone” app contains adult content such as violence or sexual themes, which is apparently not suitable for little kids. The Android platform uses self-report system to determine the app maturity rating. Therefore, it gives developers opportunities to underrate their games, so that they can gain more downloads for their game apps. </a:t>
            </a:r>
            <a:endParaRPr lang="en-US" sz="2400" dirty="0" smtClean="0"/>
          </a:p>
          <a:p>
            <a:pPr marL="0" indent="0">
              <a:buNone/>
            </a:pPr>
            <a:r>
              <a:rPr lang="en-US" sz="2400" dirty="0" smtClean="0"/>
              <a:t>This </a:t>
            </a:r>
            <a:r>
              <a:rPr lang="en-US" sz="2400" dirty="0"/>
              <a:t>study is to detect those “</a:t>
            </a:r>
            <a:r>
              <a:rPr lang="en-US" sz="2400" dirty="0">
                <a:solidFill>
                  <a:srgbClr val="FF0000"/>
                </a:solidFill>
              </a:rPr>
              <a:t>Everyone</a:t>
            </a:r>
            <a:r>
              <a:rPr lang="en-US" sz="2400" dirty="0"/>
              <a:t>” game apps which should be categorized as “Everyone 10+”, “Teen”, or even “Maturity 17+”, due to the adult content they contain.  </a:t>
            </a:r>
          </a:p>
        </p:txBody>
      </p:sp>
    </p:spTree>
    <p:extLst>
      <p:ext uri="{BB962C8B-B14F-4D97-AF65-F5344CB8AC3E}">
        <p14:creationId xmlns:p14="http://schemas.microsoft.com/office/powerpoint/2010/main" val="496889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493" y="2248516"/>
            <a:ext cx="10515600" cy="1325563"/>
          </a:xfrm>
        </p:spPr>
        <p:txBody>
          <a:bodyPr/>
          <a:lstStyle/>
          <a:p>
            <a:r>
              <a:rPr lang="en-US" dirty="0" smtClean="0">
                <a:ln w="0"/>
                <a:solidFill>
                  <a:schemeClr val="accent1"/>
                </a:solidFill>
                <a:effectLst>
                  <a:outerShdw blurRad="38100" dist="25400" dir="5400000" algn="ctr" rotWithShape="0">
                    <a:srgbClr val="6E747A">
                      <a:alpha val="43000"/>
                    </a:srgbClr>
                  </a:outerShdw>
                </a:effectLst>
              </a:rPr>
              <a:t>Ensemble </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7779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72" y="290454"/>
            <a:ext cx="10533101" cy="514491"/>
          </a:xfrm>
        </p:spPr>
        <p:txBody>
          <a:bodyPr>
            <a:normAutofit fontScale="90000"/>
          </a:bodyPr>
          <a:lstStyle/>
          <a:p>
            <a:r>
              <a:rPr lang="en-US" sz="3600" dirty="0" smtClean="0"/>
              <a:t>III. Ensemble 3 Algorithms </a:t>
            </a:r>
            <a:br>
              <a:rPr lang="en-US" sz="3600" dirty="0" smtClean="0"/>
            </a:br>
            <a:endParaRPr lang="en-US" sz="3600" dirty="0"/>
          </a:p>
        </p:txBody>
      </p:sp>
      <p:sp>
        <p:nvSpPr>
          <p:cNvPr id="4" name="Rounded Rectangle 3"/>
          <p:cNvSpPr/>
          <p:nvPr/>
        </p:nvSpPr>
        <p:spPr>
          <a:xfrm>
            <a:off x="975766" y="750195"/>
            <a:ext cx="1970762" cy="86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Matching (a) </a:t>
            </a:r>
            <a:endParaRPr lang="en-US" sz="2000" dirty="0"/>
          </a:p>
        </p:txBody>
      </p:sp>
      <p:sp>
        <p:nvSpPr>
          <p:cNvPr id="5" name="Rounded Rectangle 4"/>
          <p:cNvSpPr/>
          <p:nvPr/>
        </p:nvSpPr>
        <p:spPr>
          <a:xfrm>
            <a:off x="3646078" y="761547"/>
            <a:ext cx="1970762" cy="86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Similarity (b) </a:t>
            </a:r>
            <a:endParaRPr lang="en-US" sz="2000" dirty="0"/>
          </a:p>
        </p:txBody>
      </p:sp>
      <p:sp>
        <p:nvSpPr>
          <p:cNvPr id="6" name="Rounded Rectangle 5"/>
          <p:cNvSpPr/>
          <p:nvPr/>
        </p:nvSpPr>
        <p:spPr>
          <a:xfrm>
            <a:off x="6251067" y="750195"/>
            <a:ext cx="1970762" cy="866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Strong Vocabulary (c)</a:t>
            </a:r>
            <a:endParaRPr lang="en-US" sz="2000" dirty="0"/>
          </a:p>
        </p:txBody>
      </p:sp>
      <p:sp>
        <p:nvSpPr>
          <p:cNvPr id="7" name="Cross 6"/>
          <p:cNvSpPr/>
          <p:nvPr/>
        </p:nvSpPr>
        <p:spPr>
          <a:xfrm>
            <a:off x="3009762" y="1006841"/>
            <a:ext cx="537480" cy="481541"/>
          </a:xfrm>
          <a:prstGeom prst="plus">
            <a:avLst>
              <a:gd name="adj" fmla="val 49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8" name="Cross 7"/>
          <p:cNvSpPr/>
          <p:nvPr/>
        </p:nvSpPr>
        <p:spPr>
          <a:xfrm>
            <a:off x="5647454" y="1006841"/>
            <a:ext cx="537480" cy="481541"/>
          </a:xfrm>
          <a:prstGeom prst="plus">
            <a:avLst>
              <a:gd name="adj" fmla="val 49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0000"/>
              </a:solidFill>
            </a:endParaRPr>
          </a:p>
        </p:txBody>
      </p:sp>
      <p:sp>
        <p:nvSpPr>
          <p:cNvPr id="9" name="Right Arrow 8"/>
          <p:cNvSpPr/>
          <p:nvPr/>
        </p:nvSpPr>
        <p:spPr>
          <a:xfrm>
            <a:off x="8281330" y="1006841"/>
            <a:ext cx="583121" cy="260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p:cNvSpPr txBox="1"/>
          <p:nvPr/>
        </p:nvSpPr>
        <p:spPr>
          <a:xfrm>
            <a:off x="8959471" y="750195"/>
            <a:ext cx="1673723" cy="707886"/>
          </a:xfrm>
          <a:prstGeom prst="rect">
            <a:avLst/>
          </a:prstGeom>
          <a:noFill/>
        </p:spPr>
        <p:txBody>
          <a:bodyPr wrap="square" rtlCol="0">
            <a:spAutoFit/>
          </a:bodyPr>
          <a:lstStyle/>
          <a:p>
            <a:r>
              <a:rPr lang="en-US" sz="2000" dirty="0" smtClean="0"/>
              <a:t>Suspicious </a:t>
            </a:r>
          </a:p>
          <a:p>
            <a:r>
              <a:rPr lang="en-US" sz="2000" dirty="0" smtClean="0"/>
              <a:t>Probability </a:t>
            </a:r>
            <a:endParaRPr lang="en-US" sz="2000" dirty="0"/>
          </a:p>
        </p:txBody>
      </p:sp>
      <p:sp>
        <p:nvSpPr>
          <p:cNvPr id="11" name="TextBox 10"/>
          <p:cNvSpPr txBox="1"/>
          <p:nvPr/>
        </p:nvSpPr>
        <p:spPr>
          <a:xfrm>
            <a:off x="10160742" y="842923"/>
            <a:ext cx="949276" cy="584775"/>
          </a:xfrm>
          <a:prstGeom prst="rect">
            <a:avLst/>
          </a:prstGeom>
          <a:noFill/>
        </p:spPr>
        <p:txBody>
          <a:bodyPr wrap="square" rtlCol="0">
            <a:spAutoFit/>
          </a:bodyPr>
          <a:lstStyle/>
          <a:p>
            <a:r>
              <a:rPr lang="en-US" sz="3200" b="1" smtClean="0">
                <a:solidFill>
                  <a:srgbClr val="FF0000"/>
                </a:solidFill>
              </a:rPr>
              <a:t>%</a:t>
            </a:r>
            <a:endParaRPr lang="en-US" sz="3200" b="1">
              <a:solidFill>
                <a:srgbClr val="FF0000"/>
              </a:solidFill>
            </a:endParaRPr>
          </a:p>
        </p:txBody>
      </p:sp>
      <p:sp>
        <p:nvSpPr>
          <p:cNvPr id="12" name="Rectangle 11"/>
          <p:cNvSpPr/>
          <p:nvPr/>
        </p:nvSpPr>
        <p:spPr>
          <a:xfrm>
            <a:off x="4383790" y="4981645"/>
            <a:ext cx="3136215" cy="38830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520005" y="4981645"/>
            <a:ext cx="1007067" cy="3883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527072" y="4981645"/>
            <a:ext cx="2021583" cy="3883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548655" y="4981645"/>
            <a:ext cx="288099" cy="388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951897" y="4612313"/>
            <a:ext cx="295274" cy="369332"/>
          </a:xfrm>
          <a:prstGeom prst="rect">
            <a:avLst/>
          </a:prstGeom>
          <a:noFill/>
        </p:spPr>
        <p:txBody>
          <a:bodyPr wrap="none" rtlCol="0">
            <a:spAutoFit/>
          </a:bodyPr>
          <a:lstStyle/>
          <a:p>
            <a:r>
              <a:rPr lang="en-US" smtClean="0"/>
              <a:t>a</a:t>
            </a:r>
            <a:endParaRPr lang="en-US"/>
          </a:p>
        </p:txBody>
      </p:sp>
      <p:sp>
        <p:nvSpPr>
          <p:cNvPr id="17" name="TextBox 16"/>
          <p:cNvSpPr txBox="1"/>
          <p:nvPr/>
        </p:nvSpPr>
        <p:spPr>
          <a:xfrm>
            <a:off x="7524367" y="4612313"/>
            <a:ext cx="861133" cy="369332"/>
          </a:xfrm>
          <a:prstGeom prst="rect">
            <a:avLst/>
          </a:prstGeom>
          <a:noFill/>
        </p:spPr>
        <p:txBody>
          <a:bodyPr wrap="none" rtlCol="0">
            <a:spAutoFit/>
          </a:bodyPr>
          <a:lstStyle/>
          <a:p>
            <a:r>
              <a:rPr lang="en-US" dirty="0" smtClean="0"/>
              <a:t>(1-a)*b</a:t>
            </a:r>
            <a:endParaRPr lang="en-US" dirty="0"/>
          </a:p>
        </p:txBody>
      </p:sp>
      <p:sp>
        <p:nvSpPr>
          <p:cNvPr id="19" name="TextBox 18"/>
          <p:cNvSpPr txBox="1"/>
          <p:nvPr/>
        </p:nvSpPr>
        <p:spPr>
          <a:xfrm>
            <a:off x="8651242" y="4111531"/>
            <a:ext cx="1773242" cy="369332"/>
          </a:xfrm>
          <a:prstGeom prst="rect">
            <a:avLst/>
          </a:prstGeom>
          <a:noFill/>
        </p:spPr>
        <p:txBody>
          <a:bodyPr wrap="none" rtlCol="0">
            <a:spAutoFit/>
          </a:bodyPr>
          <a:lstStyle/>
          <a:p>
            <a:r>
              <a:rPr lang="en-US" smtClean="0"/>
              <a:t>{1-[a+(1-a)*b]}*c</a:t>
            </a:r>
            <a:endParaRPr lang="en-US"/>
          </a:p>
        </p:txBody>
      </p:sp>
      <p:sp>
        <p:nvSpPr>
          <p:cNvPr id="20" name="Left Brace 19"/>
          <p:cNvSpPr/>
          <p:nvPr/>
        </p:nvSpPr>
        <p:spPr>
          <a:xfrm rot="5400000">
            <a:off x="6442539" y="2642161"/>
            <a:ext cx="218653" cy="3950410"/>
          </a:xfrm>
          <a:prstGeom prst="leftBrace">
            <a:avLst>
              <a:gd name="adj1" fmla="val 11460"/>
              <a:gd name="adj2" fmla="val 475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5400000">
            <a:off x="9407531" y="3600403"/>
            <a:ext cx="260664" cy="2021584"/>
          </a:xfrm>
          <a:prstGeom prst="leftBrace">
            <a:avLst>
              <a:gd name="adj1" fmla="val 11460"/>
              <a:gd name="adj2" fmla="val 475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6099534" y="4154361"/>
            <a:ext cx="1087157" cy="369332"/>
          </a:xfrm>
          <a:prstGeom prst="rect">
            <a:avLst/>
          </a:prstGeom>
          <a:noFill/>
        </p:spPr>
        <p:txBody>
          <a:bodyPr wrap="none" rtlCol="0">
            <a:spAutoFit/>
          </a:bodyPr>
          <a:lstStyle/>
          <a:p>
            <a:r>
              <a:rPr lang="en-US" smtClean="0"/>
              <a:t>a+(1-a)*b</a:t>
            </a:r>
            <a:endParaRPr lang="en-US"/>
          </a:p>
        </p:txBody>
      </p:sp>
      <p:sp>
        <p:nvSpPr>
          <p:cNvPr id="23" name="Left Brace 22"/>
          <p:cNvSpPr/>
          <p:nvPr/>
        </p:nvSpPr>
        <p:spPr>
          <a:xfrm rot="5400000">
            <a:off x="7619995" y="981504"/>
            <a:ext cx="150862" cy="6282656"/>
          </a:xfrm>
          <a:prstGeom prst="leftBrace">
            <a:avLst>
              <a:gd name="adj1" fmla="val 11460"/>
              <a:gd name="adj2" fmla="val 475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7520005" y="3750400"/>
            <a:ext cx="700833" cy="369332"/>
          </a:xfrm>
          <a:prstGeom prst="rect">
            <a:avLst/>
          </a:prstGeom>
          <a:noFill/>
        </p:spPr>
        <p:txBody>
          <a:bodyPr wrap="none" rtlCol="0">
            <a:spAutoFit/>
          </a:bodyPr>
          <a:lstStyle/>
          <a:p>
            <a:r>
              <a:rPr lang="en-US" dirty="0" smtClean="0"/>
              <a:t>100%</a:t>
            </a:r>
            <a:endParaRPr lang="en-US" dirty="0"/>
          </a:p>
        </p:txBody>
      </p:sp>
      <p:sp>
        <p:nvSpPr>
          <p:cNvPr id="25" name="TextBox 24"/>
          <p:cNvSpPr txBox="1"/>
          <p:nvPr/>
        </p:nvSpPr>
        <p:spPr>
          <a:xfrm>
            <a:off x="1074036" y="2823869"/>
            <a:ext cx="7207294" cy="461665"/>
          </a:xfrm>
          <a:prstGeom prst="rect">
            <a:avLst/>
          </a:prstGeom>
          <a:solidFill>
            <a:schemeClr val="accent6">
              <a:lumMod val="40000"/>
              <a:lumOff val="60000"/>
            </a:schemeClr>
          </a:solidFill>
        </p:spPr>
        <p:txBody>
          <a:bodyPr wrap="none" rtlCol="0">
            <a:spAutoFit/>
          </a:bodyPr>
          <a:lstStyle/>
          <a:p>
            <a:r>
              <a:rPr lang="en-US" sz="2400" dirty="0" smtClean="0"/>
              <a:t>a+(1-a)*b+{1-[a+(1-a)*b]}*c = </a:t>
            </a:r>
            <a:r>
              <a:rPr lang="en-US" sz="2400" dirty="0" smtClean="0">
                <a:solidFill>
                  <a:srgbClr val="FF0000"/>
                </a:solidFill>
              </a:rPr>
              <a:t>Suspicious Probability (%) </a:t>
            </a:r>
            <a:endParaRPr lang="en-US" sz="2400" dirty="0">
              <a:solidFill>
                <a:srgbClr val="FF0000"/>
              </a:solidFill>
            </a:endParaRPr>
          </a:p>
        </p:txBody>
      </p:sp>
      <p:sp>
        <p:nvSpPr>
          <p:cNvPr id="26" name="TextBox 25"/>
          <p:cNvSpPr txBox="1"/>
          <p:nvPr/>
        </p:nvSpPr>
        <p:spPr>
          <a:xfrm>
            <a:off x="2673213" y="5392989"/>
            <a:ext cx="1387090" cy="1200329"/>
          </a:xfrm>
          <a:prstGeom prst="rect">
            <a:avLst/>
          </a:prstGeom>
          <a:solidFill>
            <a:schemeClr val="bg1"/>
          </a:solidFill>
          <a:ln>
            <a:solidFill>
              <a:schemeClr val="tx1"/>
            </a:solidFill>
          </a:ln>
        </p:spPr>
        <p:txBody>
          <a:bodyPr wrap="square" rtlCol="0">
            <a:spAutoFit/>
          </a:bodyPr>
          <a:lstStyle/>
          <a:p>
            <a:r>
              <a:rPr lang="en-US" dirty="0" smtClean="0"/>
              <a:t>For example: </a:t>
            </a:r>
          </a:p>
          <a:p>
            <a:r>
              <a:rPr lang="en-US" dirty="0" smtClean="0"/>
              <a:t>a= 0.5</a:t>
            </a:r>
          </a:p>
          <a:p>
            <a:r>
              <a:rPr lang="en-US" dirty="0" smtClean="0"/>
              <a:t>b=0.2</a:t>
            </a:r>
          </a:p>
          <a:p>
            <a:r>
              <a:rPr lang="en-US" dirty="0" smtClean="0"/>
              <a:t>c=0.8</a:t>
            </a:r>
            <a:endParaRPr lang="en-US" dirty="0"/>
          </a:p>
        </p:txBody>
      </p:sp>
      <p:sp>
        <p:nvSpPr>
          <p:cNvPr id="27" name="TextBox 26"/>
          <p:cNvSpPr txBox="1"/>
          <p:nvPr/>
        </p:nvSpPr>
        <p:spPr>
          <a:xfrm>
            <a:off x="5805630" y="5537940"/>
            <a:ext cx="476412" cy="369332"/>
          </a:xfrm>
          <a:prstGeom prst="rect">
            <a:avLst/>
          </a:prstGeom>
          <a:noFill/>
        </p:spPr>
        <p:txBody>
          <a:bodyPr wrap="none" rtlCol="0">
            <a:spAutoFit/>
          </a:bodyPr>
          <a:lstStyle/>
          <a:p>
            <a:r>
              <a:rPr lang="en-US" dirty="0" smtClean="0">
                <a:solidFill>
                  <a:srgbClr val="00B0F0"/>
                </a:solidFill>
              </a:rPr>
              <a:t>0.5</a:t>
            </a:r>
            <a:endParaRPr lang="en-US" dirty="0">
              <a:solidFill>
                <a:srgbClr val="00B0F0"/>
              </a:solidFill>
            </a:endParaRPr>
          </a:p>
        </p:txBody>
      </p:sp>
      <p:sp>
        <p:nvSpPr>
          <p:cNvPr id="28" name="TextBox 27"/>
          <p:cNvSpPr txBox="1"/>
          <p:nvPr/>
        </p:nvSpPr>
        <p:spPr>
          <a:xfrm>
            <a:off x="7087236" y="5577451"/>
            <a:ext cx="1672253" cy="369332"/>
          </a:xfrm>
          <a:prstGeom prst="rect">
            <a:avLst/>
          </a:prstGeom>
          <a:noFill/>
        </p:spPr>
        <p:txBody>
          <a:bodyPr wrap="none" rtlCol="0">
            <a:spAutoFit/>
          </a:bodyPr>
          <a:lstStyle/>
          <a:p>
            <a:r>
              <a:rPr lang="en-US" smtClean="0"/>
              <a:t>(1-0.5)*0.2</a:t>
            </a:r>
            <a:r>
              <a:rPr lang="en-US" dirty="0" smtClean="0"/>
              <a:t>= </a:t>
            </a:r>
            <a:r>
              <a:rPr lang="en-US" dirty="0" smtClean="0">
                <a:solidFill>
                  <a:srgbClr val="00B0F0"/>
                </a:solidFill>
              </a:rPr>
              <a:t>0.1</a:t>
            </a:r>
            <a:endParaRPr lang="en-US" dirty="0">
              <a:solidFill>
                <a:srgbClr val="00B0F0"/>
              </a:solidFill>
            </a:endParaRPr>
          </a:p>
        </p:txBody>
      </p:sp>
      <p:sp>
        <p:nvSpPr>
          <p:cNvPr id="29" name="TextBox 28"/>
          <p:cNvSpPr txBox="1"/>
          <p:nvPr/>
        </p:nvSpPr>
        <p:spPr>
          <a:xfrm>
            <a:off x="8720914" y="5537940"/>
            <a:ext cx="1789272" cy="369332"/>
          </a:xfrm>
          <a:prstGeom prst="rect">
            <a:avLst/>
          </a:prstGeom>
          <a:noFill/>
        </p:spPr>
        <p:txBody>
          <a:bodyPr wrap="none" rtlCol="0">
            <a:spAutoFit/>
          </a:bodyPr>
          <a:lstStyle/>
          <a:p>
            <a:r>
              <a:rPr lang="en-US" dirty="0" smtClean="0"/>
              <a:t>(1-0.6)*0.8= </a:t>
            </a:r>
            <a:r>
              <a:rPr lang="en-US" dirty="0" smtClean="0">
                <a:solidFill>
                  <a:srgbClr val="00B0F0"/>
                </a:solidFill>
              </a:rPr>
              <a:t>0.32</a:t>
            </a:r>
            <a:endParaRPr lang="en-US" dirty="0">
              <a:solidFill>
                <a:srgbClr val="00B0F0"/>
              </a:solidFill>
            </a:endParaRPr>
          </a:p>
        </p:txBody>
      </p:sp>
      <p:sp>
        <p:nvSpPr>
          <p:cNvPr id="30" name="Oval 29"/>
          <p:cNvSpPr/>
          <p:nvPr/>
        </p:nvSpPr>
        <p:spPr>
          <a:xfrm>
            <a:off x="10836754" y="5907272"/>
            <a:ext cx="1019132" cy="55114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00B0F0"/>
                </a:solidFill>
              </a:rPr>
              <a:t>92%</a:t>
            </a:r>
            <a:endParaRPr lang="en-US">
              <a:solidFill>
                <a:srgbClr val="00B0F0"/>
              </a:solidFill>
            </a:endParaRPr>
          </a:p>
        </p:txBody>
      </p:sp>
      <p:cxnSp>
        <p:nvCxnSpPr>
          <p:cNvPr id="32" name="Straight Arrow Connector 31"/>
          <p:cNvCxnSpPr/>
          <p:nvPr/>
        </p:nvCxnSpPr>
        <p:spPr>
          <a:xfrm flipH="1">
            <a:off x="929867" y="3285534"/>
            <a:ext cx="276727" cy="285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0162" y="3594842"/>
            <a:ext cx="1427855" cy="369332"/>
          </a:xfrm>
          <a:prstGeom prst="rect">
            <a:avLst/>
          </a:prstGeom>
          <a:noFill/>
        </p:spPr>
        <p:txBody>
          <a:bodyPr wrap="square" rtlCol="0">
            <a:spAutoFit/>
          </a:bodyPr>
          <a:lstStyle/>
          <a:p>
            <a:r>
              <a:rPr lang="en-US" dirty="0" smtClean="0"/>
              <a:t>Impact of a</a:t>
            </a:r>
            <a:endParaRPr lang="en-US" dirty="0"/>
          </a:p>
        </p:txBody>
      </p:sp>
      <p:cxnSp>
        <p:nvCxnSpPr>
          <p:cNvPr id="34" name="Straight Arrow Connector 33"/>
          <p:cNvCxnSpPr/>
          <p:nvPr/>
        </p:nvCxnSpPr>
        <p:spPr>
          <a:xfrm>
            <a:off x="2024741" y="3275699"/>
            <a:ext cx="79160" cy="39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21551" y="3594842"/>
            <a:ext cx="1281496" cy="369332"/>
          </a:xfrm>
          <a:prstGeom prst="rect">
            <a:avLst/>
          </a:prstGeom>
          <a:noFill/>
        </p:spPr>
        <p:txBody>
          <a:bodyPr wrap="square" rtlCol="0">
            <a:spAutoFit/>
          </a:bodyPr>
          <a:lstStyle/>
          <a:p>
            <a:r>
              <a:rPr lang="en-US" dirty="0" smtClean="0"/>
              <a:t>Impact </a:t>
            </a:r>
            <a:r>
              <a:rPr lang="en-US" smtClean="0"/>
              <a:t>of b</a:t>
            </a:r>
            <a:endParaRPr lang="en-US" dirty="0"/>
          </a:p>
        </p:txBody>
      </p:sp>
      <p:cxnSp>
        <p:nvCxnSpPr>
          <p:cNvPr id="38" name="Straight Arrow Connector 37"/>
          <p:cNvCxnSpPr/>
          <p:nvPr/>
        </p:nvCxnSpPr>
        <p:spPr>
          <a:xfrm>
            <a:off x="3681614" y="3296371"/>
            <a:ext cx="79160" cy="39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70371" y="3565480"/>
            <a:ext cx="1281496" cy="369332"/>
          </a:xfrm>
          <a:prstGeom prst="rect">
            <a:avLst/>
          </a:prstGeom>
          <a:noFill/>
        </p:spPr>
        <p:txBody>
          <a:bodyPr wrap="square" rtlCol="0">
            <a:spAutoFit/>
          </a:bodyPr>
          <a:lstStyle/>
          <a:p>
            <a:r>
              <a:rPr lang="en-US" dirty="0" smtClean="0"/>
              <a:t>Impact </a:t>
            </a:r>
            <a:r>
              <a:rPr lang="en-US" smtClean="0"/>
              <a:t>of c</a:t>
            </a:r>
            <a:endParaRPr lang="en-US" dirty="0"/>
          </a:p>
        </p:txBody>
      </p:sp>
      <p:sp>
        <p:nvSpPr>
          <p:cNvPr id="3" name="TextBox 2"/>
          <p:cNvSpPr txBox="1"/>
          <p:nvPr/>
        </p:nvSpPr>
        <p:spPr>
          <a:xfrm>
            <a:off x="1038202" y="1741455"/>
            <a:ext cx="1845890" cy="584775"/>
          </a:xfrm>
          <a:prstGeom prst="rect">
            <a:avLst/>
          </a:prstGeom>
          <a:noFill/>
        </p:spPr>
        <p:txBody>
          <a:bodyPr wrap="none" rtlCol="0">
            <a:spAutoFit/>
          </a:bodyPr>
          <a:lstStyle/>
          <a:p>
            <a:r>
              <a:rPr lang="en-US" sz="1600" dirty="0" smtClean="0"/>
              <a:t>Match with 3,4 : 0.5</a:t>
            </a:r>
          </a:p>
          <a:p>
            <a:r>
              <a:rPr lang="en-US" sz="1600" dirty="0" smtClean="0"/>
              <a:t>Match with 2    : 0.3</a:t>
            </a:r>
            <a:endParaRPr lang="en-US" sz="1600" dirty="0"/>
          </a:p>
        </p:txBody>
      </p:sp>
      <p:sp>
        <p:nvSpPr>
          <p:cNvPr id="18" name="TextBox 17"/>
          <p:cNvSpPr txBox="1"/>
          <p:nvPr/>
        </p:nvSpPr>
        <p:spPr>
          <a:xfrm>
            <a:off x="4156809" y="1708456"/>
            <a:ext cx="949299" cy="646331"/>
          </a:xfrm>
          <a:prstGeom prst="rect">
            <a:avLst/>
          </a:prstGeom>
          <a:noFill/>
        </p:spPr>
        <p:txBody>
          <a:bodyPr wrap="none" rtlCol="0">
            <a:spAutoFit/>
          </a:bodyPr>
          <a:lstStyle/>
          <a:p>
            <a:r>
              <a:rPr lang="en-US" dirty="0" smtClean="0"/>
              <a:t>9-7 : 0.5</a:t>
            </a:r>
          </a:p>
          <a:p>
            <a:r>
              <a:rPr lang="en-US" dirty="0" smtClean="0"/>
              <a:t>6-5 : 0.3</a:t>
            </a:r>
            <a:endParaRPr lang="en-US" dirty="0"/>
          </a:p>
        </p:txBody>
      </p:sp>
      <p:sp>
        <p:nvSpPr>
          <p:cNvPr id="31" name="TextBox 30"/>
          <p:cNvSpPr txBox="1"/>
          <p:nvPr/>
        </p:nvSpPr>
        <p:spPr>
          <a:xfrm>
            <a:off x="6719870" y="1656481"/>
            <a:ext cx="1013419" cy="923330"/>
          </a:xfrm>
          <a:prstGeom prst="rect">
            <a:avLst/>
          </a:prstGeom>
          <a:noFill/>
        </p:spPr>
        <p:txBody>
          <a:bodyPr wrap="none" rtlCol="0">
            <a:spAutoFit/>
          </a:bodyPr>
          <a:lstStyle/>
          <a:p>
            <a:r>
              <a:rPr lang="en-US" dirty="0" smtClean="0"/>
              <a:t>16-8: 0.8</a:t>
            </a:r>
          </a:p>
          <a:p>
            <a:r>
              <a:rPr lang="en-US" dirty="0" smtClean="0"/>
              <a:t>7-5  : 0.5</a:t>
            </a:r>
          </a:p>
          <a:p>
            <a:r>
              <a:rPr lang="en-US" dirty="0" smtClean="0"/>
              <a:t>4-1  : 0.3</a:t>
            </a:r>
            <a:endParaRPr lang="en-US" dirty="0"/>
          </a:p>
        </p:txBody>
      </p:sp>
    </p:spTree>
    <p:extLst>
      <p:ext uri="{BB962C8B-B14F-4D97-AF65-F5344CB8AC3E}">
        <p14:creationId xmlns:p14="http://schemas.microsoft.com/office/powerpoint/2010/main" val="84823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69" y="0"/>
            <a:ext cx="10515600" cy="1325563"/>
          </a:xfrm>
        </p:spPr>
        <p:txBody>
          <a:bodyPr/>
          <a:lstStyle/>
          <a:p>
            <a:r>
              <a:rPr lang="en-US" dirty="0" smtClean="0"/>
              <a:t>Compared with an Average approach </a:t>
            </a:r>
            <a:endParaRPr lang="en-US" dirty="0"/>
          </a:p>
        </p:txBody>
      </p:sp>
      <p:sp>
        <p:nvSpPr>
          <p:cNvPr id="5" name="TextBox 4"/>
          <p:cNvSpPr txBox="1"/>
          <p:nvPr/>
        </p:nvSpPr>
        <p:spPr>
          <a:xfrm>
            <a:off x="2033337" y="1508097"/>
            <a:ext cx="1804736" cy="369332"/>
          </a:xfrm>
          <a:prstGeom prst="rect">
            <a:avLst/>
          </a:prstGeom>
          <a:noFill/>
        </p:spPr>
        <p:txBody>
          <a:bodyPr wrap="square" rtlCol="0">
            <a:spAutoFit/>
          </a:bodyPr>
          <a:lstStyle/>
          <a:p>
            <a:r>
              <a:rPr lang="en-US" dirty="0" smtClean="0"/>
              <a:t>1. (</a:t>
            </a:r>
            <a:r>
              <a:rPr lang="en-US" dirty="0" err="1" smtClean="0"/>
              <a:t>a+b+c</a:t>
            </a:r>
            <a:r>
              <a:rPr lang="en-US" dirty="0" smtClean="0"/>
              <a:t>)/3</a:t>
            </a:r>
            <a:endParaRPr lang="en-US" dirty="0"/>
          </a:p>
        </p:txBody>
      </p:sp>
      <p:sp>
        <p:nvSpPr>
          <p:cNvPr id="6" name="TextBox 5"/>
          <p:cNvSpPr txBox="1"/>
          <p:nvPr/>
        </p:nvSpPr>
        <p:spPr>
          <a:xfrm>
            <a:off x="7170822" y="1508097"/>
            <a:ext cx="3501189" cy="369332"/>
          </a:xfrm>
          <a:prstGeom prst="rect">
            <a:avLst/>
          </a:prstGeom>
          <a:noFill/>
        </p:spPr>
        <p:txBody>
          <a:bodyPr wrap="square" rtlCol="0">
            <a:spAutoFit/>
          </a:bodyPr>
          <a:lstStyle/>
          <a:p>
            <a:r>
              <a:rPr lang="en-US" dirty="0" smtClean="0"/>
              <a:t>2. (</a:t>
            </a:r>
            <a:r>
              <a:rPr lang="en-US" dirty="0" err="1" smtClean="0"/>
              <a:t>a+b+c</a:t>
            </a:r>
            <a:r>
              <a:rPr lang="en-US" dirty="0" smtClean="0"/>
              <a:t>)/(number of non-zeros)</a:t>
            </a:r>
            <a:endParaRPr lang="en-US" dirty="0"/>
          </a:p>
        </p:txBody>
      </p:sp>
      <p:graphicFrame>
        <p:nvGraphicFramePr>
          <p:cNvPr id="8" name="Table 7"/>
          <p:cNvGraphicFramePr>
            <a:graphicFrameLocks noGrp="1"/>
          </p:cNvGraphicFramePr>
          <p:nvPr>
            <p:extLst/>
          </p:nvPr>
        </p:nvGraphicFramePr>
        <p:xfrm>
          <a:off x="1551405" y="2059963"/>
          <a:ext cx="3056688" cy="1163301"/>
        </p:xfrm>
        <a:graphic>
          <a:graphicData uri="http://schemas.openxmlformats.org/drawingml/2006/table">
            <a:tbl>
              <a:tblPr firstRow="1" bandRow="1">
                <a:tableStyleId>{5C22544A-7EE6-4342-B048-85BDC9FD1C3A}</a:tableStyleId>
              </a:tblPr>
              <a:tblGrid>
                <a:gridCol w="764172"/>
                <a:gridCol w="764172"/>
                <a:gridCol w="764172"/>
                <a:gridCol w="764172"/>
              </a:tblGrid>
              <a:tr h="387767">
                <a:tc>
                  <a:txBody>
                    <a:bodyPr/>
                    <a:lstStyle/>
                    <a:p>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r>
              <a:tr h="387767">
                <a:tc>
                  <a:txBody>
                    <a:bodyPr/>
                    <a:lstStyle/>
                    <a:p>
                      <a:r>
                        <a:rPr lang="en-US" dirty="0" smtClean="0"/>
                        <a:t>1)</a:t>
                      </a:r>
                      <a:endParaRPr lang="en-US" dirty="0"/>
                    </a:p>
                  </a:txBody>
                  <a:tcPr/>
                </a:tc>
                <a:tc>
                  <a:txBody>
                    <a:bodyPr/>
                    <a:lstStyle/>
                    <a:p>
                      <a:r>
                        <a:rPr lang="en-US" dirty="0" smtClean="0"/>
                        <a:t>0.9</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87767">
                <a:tc>
                  <a:txBody>
                    <a:bodyPr/>
                    <a:lstStyle/>
                    <a:p>
                      <a:r>
                        <a:rPr lang="en-US" dirty="0" smtClean="0"/>
                        <a:t>2)</a:t>
                      </a:r>
                      <a:endParaRPr lang="en-US" dirty="0"/>
                    </a:p>
                  </a:txBody>
                  <a:tcPr/>
                </a:tc>
                <a:tc>
                  <a:txBody>
                    <a:bodyPr/>
                    <a:lstStyle/>
                    <a:p>
                      <a:r>
                        <a:rPr lang="en-US" dirty="0" smtClean="0"/>
                        <a:t>0.3</a:t>
                      </a:r>
                      <a:endParaRPr lang="en-US" dirty="0"/>
                    </a:p>
                  </a:txBody>
                  <a:tcPr/>
                </a:tc>
                <a:tc>
                  <a:txBody>
                    <a:bodyPr/>
                    <a:lstStyle/>
                    <a:p>
                      <a:r>
                        <a:rPr lang="en-US" dirty="0" smtClean="0"/>
                        <a:t>0.3</a:t>
                      </a:r>
                      <a:endParaRPr lang="en-US" dirty="0"/>
                    </a:p>
                  </a:txBody>
                  <a:tcPr/>
                </a:tc>
                <a:tc>
                  <a:txBody>
                    <a:bodyPr/>
                    <a:lstStyle/>
                    <a:p>
                      <a:r>
                        <a:rPr lang="en-US" dirty="0" smtClean="0"/>
                        <a:t>0.3</a:t>
                      </a:r>
                      <a:endParaRPr lang="en-US" dirty="0"/>
                    </a:p>
                  </a:txBody>
                  <a:tcPr/>
                </a:tc>
              </a:tr>
            </a:tbl>
          </a:graphicData>
        </a:graphic>
      </p:graphicFrame>
      <p:sp>
        <p:nvSpPr>
          <p:cNvPr id="9" name="TextBox 8"/>
          <p:cNvSpPr txBox="1"/>
          <p:nvPr/>
        </p:nvSpPr>
        <p:spPr>
          <a:xfrm>
            <a:off x="4711524" y="2456947"/>
            <a:ext cx="476412" cy="369332"/>
          </a:xfrm>
          <a:prstGeom prst="rect">
            <a:avLst/>
          </a:prstGeom>
          <a:noFill/>
        </p:spPr>
        <p:txBody>
          <a:bodyPr wrap="none" rtlCol="0">
            <a:spAutoFit/>
          </a:bodyPr>
          <a:lstStyle/>
          <a:p>
            <a:r>
              <a:rPr lang="en-US" dirty="0" smtClean="0"/>
              <a:t>0.3</a:t>
            </a:r>
          </a:p>
        </p:txBody>
      </p:sp>
      <p:sp>
        <p:nvSpPr>
          <p:cNvPr id="10" name="TextBox 9"/>
          <p:cNvSpPr txBox="1"/>
          <p:nvPr/>
        </p:nvSpPr>
        <p:spPr>
          <a:xfrm>
            <a:off x="4711524" y="2853932"/>
            <a:ext cx="476412" cy="369332"/>
          </a:xfrm>
          <a:prstGeom prst="rect">
            <a:avLst/>
          </a:prstGeom>
          <a:noFill/>
        </p:spPr>
        <p:txBody>
          <a:bodyPr wrap="none" rtlCol="0">
            <a:spAutoFit/>
          </a:bodyPr>
          <a:lstStyle/>
          <a:p>
            <a:r>
              <a:rPr lang="en-US" smtClean="0"/>
              <a:t>0.3</a:t>
            </a:r>
            <a:endParaRPr lang="en-US" dirty="0" smtClean="0"/>
          </a:p>
        </p:txBody>
      </p:sp>
      <p:sp>
        <p:nvSpPr>
          <p:cNvPr id="11" name="TextBox 10"/>
          <p:cNvSpPr txBox="1"/>
          <p:nvPr/>
        </p:nvSpPr>
        <p:spPr>
          <a:xfrm>
            <a:off x="3743167" y="4324205"/>
            <a:ext cx="4681603" cy="369332"/>
          </a:xfrm>
          <a:prstGeom prst="rect">
            <a:avLst/>
          </a:prstGeom>
          <a:noFill/>
        </p:spPr>
        <p:txBody>
          <a:bodyPr wrap="none" rtlCol="0">
            <a:spAutoFit/>
          </a:bodyPr>
          <a:lstStyle/>
          <a:p>
            <a:r>
              <a:rPr lang="en-US" dirty="0" smtClean="0"/>
              <a:t>Will not show the strong suspicious probability </a:t>
            </a:r>
            <a:endParaRPr lang="en-US" dirty="0"/>
          </a:p>
        </p:txBody>
      </p:sp>
      <p:graphicFrame>
        <p:nvGraphicFramePr>
          <p:cNvPr id="12" name="Table 11"/>
          <p:cNvGraphicFramePr>
            <a:graphicFrameLocks noGrp="1"/>
          </p:cNvGraphicFramePr>
          <p:nvPr>
            <p:extLst/>
          </p:nvPr>
        </p:nvGraphicFramePr>
        <p:xfrm>
          <a:off x="7170822" y="2029520"/>
          <a:ext cx="3056688" cy="1163301"/>
        </p:xfrm>
        <a:graphic>
          <a:graphicData uri="http://schemas.openxmlformats.org/drawingml/2006/table">
            <a:tbl>
              <a:tblPr firstRow="1" bandRow="1">
                <a:tableStyleId>{5C22544A-7EE6-4342-B048-85BDC9FD1C3A}</a:tableStyleId>
              </a:tblPr>
              <a:tblGrid>
                <a:gridCol w="764172"/>
                <a:gridCol w="764172"/>
                <a:gridCol w="764172"/>
                <a:gridCol w="764172"/>
              </a:tblGrid>
              <a:tr h="387767">
                <a:tc>
                  <a:txBody>
                    <a:bodyPr/>
                    <a:lstStyle/>
                    <a:p>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r>
              <a:tr h="387767">
                <a:tc>
                  <a:txBody>
                    <a:bodyPr/>
                    <a:lstStyle/>
                    <a:p>
                      <a:r>
                        <a:rPr lang="en-US" dirty="0" smtClean="0"/>
                        <a:t>1)</a:t>
                      </a:r>
                      <a:endParaRPr lang="en-US" dirty="0"/>
                    </a:p>
                  </a:txBody>
                  <a:tcPr/>
                </a:tc>
                <a:tc>
                  <a:txBody>
                    <a:bodyPr/>
                    <a:lstStyle/>
                    <a:p>
                      <a:r>
                        <a:rPr lang="en-US" dirty="0" smtClean="0"/>
                        <a:t>0.9</a:t>
                      </a:r>
                      <a:endParaRPr lang="en-US" dirty="0"/>
                    </a:p>
                  </a:txBody>
                  <a:tcPr/>
                </a:tc>
                <a:tc>
                  <a:txBody>
                    <a:bodyPr/>
                    <a:lstStyle/>
                    <a:p>
                      <a:r>
                        <a:rPr lang="en-US" dirty="0" smtClean="0"/>
                        <a:t>0.1</a:t>
                      </a:r>
                      <a:endParaRPr lang="en-US" dirty="0"/>
                    </a:p>
                  </a:txBody>
                  <a:tcPr/>
                </a:tc>
                <a:tc>
                  <a:txBody>
                    <a:bodyPr/>
                    <a:lstStyle/>
                    <a:p>
                      <a:r>
                        <a:rPr lang="en-US" dirty="0" smtClean="0"/>
                        <a:t>0</a:t>
                      </a:r>
                      <a:endParaRPr lang="en-US" dirty="0"/>
                    </a:p>
                  </a:txBody>
                  <a:tcPr/>
                </a:tc>
              </a:tr>
              <a:tr h="387767">
                <a:tc>
                  <a:txBody>
                    <a:bodyPr/>
                    <a:lstStyle/>
                    <a:p>
                      <a:r>
                        <a:rPr lang="en-US" dirty="0" smtClean="0"/>
                        <a:t>2)</a:t>
                      </a:r>
                      <a:endParaRPr lang="en-US" dirty="0"/>
                    </a:p>
                  </a:txBody>
                  <a:tcPr/>
                </a:tc>
                <a:tc>
                  <a:txBody>
                    <a:bodyPr/>
                    <a:lstStyle/>
                    <a:p>
                      <a:r>
                        <a:rPr lang="en-US" dirty="0" smtClean="0"/>
                        <a:t>0.5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13" name="TextBox 12"/>
          <p:cNvSpPr txBox="1"/>
          <p:nvPr/>
        </p:nvSpPr>
        <p:spPr>
          <a:xfrm>
            <a:off x="10433805" y="2426504"/>
            <a:ext cx="476412" cy="369332"/>
          </a:xfrm>
          <a:prstGeom prst="rect">
            <a:avLst/>
          </a:prstGeom>
          <a:noFill/>
        </p:spPr>
        <p:txBody>
          <a:bodyPr wrap="none" rtlCol="0">
            <a:spAutoFit/>
          </a:bodyPr>
          <a:lstStyle/>
          <a:p>
            <a:r>
              <a:rPr lang="en-US" dirty="0" smtClean="0"/>
              <a:t>0.5</a:t>
            </a:r>
            <a:endParaRPr lang="en-US" dirty="0"/>
          </a:p>
        </p:txBody>
      </p:sp>
      <p:sp>
        <p:nvSpPr>
          <p:cNvPr id="14" name="TextBox 13"/>
          <p:cNvSpPr txBox="1"/>
          <p:nvPr/>
        </p:nvSpPr>
        <p:spPr>
          <a:xfrm>
            <a:off x="10433805" y="2795836"/>
            <a:ext cx="476412" cy="369332"/>
          </a:xfrm>
          <a:prstGeom prst="rect">
            <a:avLst/>
          </a:prstGeom>
          <a:noFill/>
        </p:spPr>
        <p:txBody>
          <a:bodyPr wrap="none" rtlCol="0">
            <a:spAutoFit/>
          </a:bodyPr>
          <a:lstStyle/>
          <a:p>
            <a:r>
              <a:rPr lang="en-US" smtClean="0"/>
              <a:t>0.5</a:t>
            </a:r>
            <a:endParaRPr lang="en-US"/>
          </a:p>
        </p:txBody>
      </p:sp>
    </p:spTree>
    <p:extLst>
      <p:ext uri="{BB962C8B-B14F-4D97-AF65-F5344CB8AC3E}">
        <p14:creationId xmlns:p14="http://schemas.microsoft.com/office/powerpoint/2010/main" val="1341129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Suspicious Apps </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101" y="1187951"/>
            <a:ext cx="8551057" cy="4871968"/>
          </a:xfrm>
        </p:spPr>
      </p:pic>
    </p:spTree>
    <p:extLst>
      <p:ext uri="{BB962C8B-B14F-4D97-AF65-F5344CB8AC3E}">
        <p14:creationId xmlns:p14="http://schemas.microsoft.com/office/powerpoint/2010/main" val="380929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Suspicious Probability</a:t>
            </a:r>
            <a:endParaRPr lang="en-US" dirty="0"/>
          </a:p>
        </p:txBody>
      </p:sp>
      <p:graphicFrame>
        <p:nvGraphicFramePr>
          <p:cNvPr id="4" name="Content Placeholder 3"/>
          <p:cNvGraphicFramePr>
            <a:graphicFrameLocks noGrp="1"/>
          </p:cNvGraphicFramePr>
          <p:nvPr>
            <p:ph idx="1"/>
            <p:extLst/>
          </p:nvPr>
        </p:nvGraphicFramePr>
        <p:xfrm>
          <a:off x="1783347" y="1588166"/>
          <a:ext cx="6566568" cy="661738"/>
        </p:xfrm>
        <a:graphic>
          <a:graphicData uri="http://schemas.openxmlformats.org/drawingml/2006/table">
            <a:tbl>
              <a:tblPr firstRow="1" lastCol="1">
                <a:tableStyleId>{10A1B5D5-9B99-4C35-A422-299274C87663}</a:tableStyleId>
              </a:tblPr>
              <a:tblGrid>
                <a:gridCol w="820821"/>
                <a:gridCol w="820821"/>
                <a:gridCol w="820821"/>
                <a:gridCol w="820821"/>
                <a:gridCol w="820821"/>
                <a:gridCol w="820821"/>
                <a:gridCol w="820821"/>
                <a:gridCol w="820821"/>
              </a:tblGrid>
              <a:tr h="330869">
                <a:tc>
                  <a:txBody>
                    <a:bodyPr/>
                    <a:lstStyle/>
                    <a:p>
                      <a:pPr algn="ctr" fontAlgn="b"/>
                      <a:r>
                        <a:rPr lang="en-US" sz="1400" u="none" strike="noStrike" dirty="0">
                          <a:effectLst/>
                        </a:rPr>
                        <a:t>0%</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pt-BR" sz="1400" u="none" strike="noStrike">
                          <a:effectLst/>
                        </a:rPr>
                        <a:t>1%-49%</a:t>
                      </a:r>
                      <a:endParaRPr lang="pt-BR" sz="1400" b="0" i="0" u="none" strike="noStrike">
                        <a:solidFill>
                          <a:srgbClr val="000000"/>
                        </a:solidFill>
                        <a:effectLst/>
                        <a:latin typeface="Calibri" charset="0"/>
                      </a:endParaRPr>
                    </a:p>
                  </a:txBody>
                  <a:tcPr marL="6350" marR="6350" marT="6350" marB="0" anchor="b"/>
                </a:tc>
                <a:tc>
                  <a:txBody>
                    <a:bodyPr/>
                    <a:lstStyle/>
                    <a:p>
                      <a:pPr algn="ctr" fontAlgn="b"/>
                      <a:r>
                        <a:rPr lang="pt-BR" sz="1400" u="none" strike="noStrike">
                          <a:effectLst/>
                        </a:rPr>
                        <a:t>50%-59%</a:t>
                      </a:r>
                      <a:endParaRPr lang="pt-BR" sz="1400" b="0" i="0" u="none" strike="noStrike">
                        <a:solidFill>
                          <a:srgbClr val="000000"/>
                        </a:solidFill>
                        <a:effectLst/>
                        <a:latin typeface="Calibri" charset="0"/>
                      </a:endParaRPr>
                    </a:p>
                  </a:txBody>
                  <a:tcPr marL="6350" marR="6350" marT="6350" marB="0" anchor="b"/>
                </a:tc>
                <a:tc>
                  <a:txBody>
                    <a:bodyPr/>
                    <a:lstStyle/>
                    <a:p>
                      <a:pPr algn="ctr" fontAlgn="b"/>
                      <a:r>
                        <a:rPr lang="pt-BR" sz="1400" u="none" strike="noStrike">
                          <a:effectLst/>
                        </a:rPr>
                        <a:t>60%-69%</a:t>
                      </a:r>
                      <a:endParaRPr lang="pt-BR" sz="1400" b="0" i="0" u="none" strike="noStrike">
                        <a:solidFill>
                          <a:srgbClr val="000000"/>
                        </a:solidFill>
                        <a:effectLst/>
                        <a:latin typeface="Calibri" charset="0"/>
                      </a:endParaRPr>
                    </a:p>
                  </a:txBody>
                  <a:tcPr marL="6350" marR="6350" marT="6350" marB="0" anchor="b"/>
                </a:tc>
                <a:tc>
                  <a:txBody>
                    <a:bodyPr/>
                    <a:lstStyle/>
                    <a:p>
                      <a:pPr algn="ctr" fontAlgn="b"/>
                      <a:r>
                        <a:rPr lang="fi-FI" sz="1400" u="none" strike="noStrike">
                          <a:effectLst/>
                        </a:rPr>
                        <a:t>70%-79%</a:t>
                      </a:r>
                      <a:endParaRPr lang="fi-FI" sz="1400" b="0" i="0" u="none" strike="noStrike">
                        <a:solidFill>
                          <a:srgbClr val="000000"/>
                        </a:solidFill>
                        <a:effectLst/>
                        <a:latin typeface="Calibri" charset="0"/>
                      </a:endParaRPr>
                    </a:p>
                  </a:txBody>
                  <a:tcPr marL="6350" marR="6350" marT="6350" marB="0" anchor="b"/>
                </a:tc>
                <a:tc>
                  <a:txBody>
                    <a:bodyPr/>
                    <a:lstStyle/>
                    <a:p>
                      <a:pPr algn="ctr" fontAlgn="b"/>
                      <a:r>
                        <a:rPr lang="it-IT" sz="1400" u="none" strike="noStrike">
                          <a:effectLst/>
                        </a:rPr>
                        <a:t>80%-89%</a:t>
                      </a:r>
                      <a:endParaRPr lang="it-IT"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a:effectLst/>
                        </a:rPr>
                        <a:t>90%-100%</a:t>
                      </a:r>
                      <a:endParaRPr lang="en-US" sz="1400" b="0" i="0" u="none" strike="noStrike">
                        <a:solidFill>
                          <a:srgbClr val="000000"/>
                        </a:solidFill>
                        <a:effectLst/>
                        <a:latin typeface="Calibri" charset="0"/>
                      </a:endParaRPr>
                    </a:p>
                  </a:txBody>
                  <a:tcPr marL="6350" marR="6350" marT="6350" marB="0" anchor="b"/>
                </a:tc>
                <a:tc>
                  <a:txBody>
                    <a:bodyPr/>
                    <a:lstStyle/>
                    <a:p>
                      <a:pPr algn="ctr" fontAlgn="b"/>
                      <a:r>
                        <a:rPr lang="en-US" sz="1400" u="none" strike="noStrike">
                          <a:effectLst/>
                        </a:rPr>
                        <a:t>total</a:t>
                      </a:r>
                      <a:endParaRPr lang="en-US" sz="1400" b="0" i="0" u="none" strike="noStrike">
                        <a:solidFill>
                          <a:srgbClr val="000000"/>
                        </a:solidFill>
                        <a:effectLst/>
                        <a:latin typeface="Calibri" charset="0"/>
                      </a:endParaRPr>
                    </a:p>
                  </a:txBody>
                  <a:tcPr marL="6350" marR="6350" marT="6350" marB="0" anchor="b"/>
                </a:tc>
              </a:tr>
              <a:tr h="330869">
                <a:tc>
                  <a:txBody>
                    <a:bodyPr/>
                    <a:lstStyle/>
                    <a:p>
                      <a:pPr algn="ctr" fontAlgn="b"/>
                      <a:r>
                        <a:rPr lang="is-IS" sz="1400" u="none" strike="noStrike" dirty="0">
                          <a:effectLst/>
                        </a:rPr>
                        <a:t>20105</a:t>
                      </a:r>
                      <a:endParaRPr lang="is-IS" sz="1400" b="0" i="0" u="none" strike="noStrike" dirty="0">
                        <a:solidFill>
                          <a:srgbClr val="000000"/>
                        </a:solidFill>
                        <a:effectLst/>
                        <a:latin typeface="Calibri" charset="0"/>
                      </a:endParaRPr>
                    </a:p>
                  </a:txBody>
                  <a:tcPr marL="6350" marR="6350" marT="6350" marB="0" anchor="b"/>
                </a:tc>
                <a:tc>
                  <a:txBody>
                    <a:bodyPr/>
                    <a:lstStyle/>
                    <a:p>
                      <a:pPr algn="ctr" fontAlgn="b"/>
                      <a:r>
                        <a:rPr lang="is-IS" sz="1400" u="none" strike="noStrike" dirty="0">
                          <a:effectLst/>
                        </a:rPr>
                        <a:t>7804</a:t>
                      </a:r>
                      <a:endParaRPr lang="is-IS" sz="1400" b="0" i="0" u="none" strike="noStrike" dirty="0">
                        <a:solidFill>
                          <a:srgbClr val="000000"/>
                        </a:solidFill>
                        <a:effectLst/>
                        <a:latin typeface="Calibri" charset="0"/>
                      </a:endParaRPr>
                    </a:p>
                  </a:txBody>
                  <a:tcPr marL="6350" marR="6350" marT="6350" marB="0" anchor="b"/>
                </a:tc>
                <a:tc>
                  <a:txBody>
                    <a:bodyPr/>
                    <a:lstStyle/>
                    <a:p>
                      <a:pPr algn="ctr" fontAlgn="b"/>
                      <a:r>
                        <a:rPr lang="cs-CZ" sz="1400" u="none" strike="noStrike" dirty="0">
                          <a:effectLst/>
                        </a:rPr>
                        <a:t>697</a:t>
                      </a:r>
                      <a:endParaRPr lang="cs-CZ" sz="1400" b="0" i="0" u="none" strike="noStrike" dirty="0">
                        <a:solidFill>
                          <a:srgbClr val="000000"/>
                        </a:solidFill>
                        <a:effectLst/>
                        <a:latin typeface="Calibri" charset="0"/>
                      </a:endParaRPr>
                    </a:p>
                  </a:txBody>
                  <a:tcPr marL="6350" marR="6350" marT="6350" marB="0" anchor="b"/>
                </a:tc>
                <a:tc>
                  <a:txBody>
                    <a:bodyPr/>
                    <a:lstStyle/>
                    <a:p>
                      <a:pPr algn="ctr" fontAlgn="b"/>
                      <a:r>
                        <a:rPr lang="is-IS" sz="1400" u="none" strike="noStrike" dirty="0">
                          <a:effectLst/>
                        </a:rPr>
                        <a:t>246</a:t>
                      </a:r>
                      <a:endParaRPr lang="is-IS" sz="1400" b="0" i="0" u="none" strike="noStrike" dirty="0">
                        <a:solidFill>
                          <a:srgbClr val="000000"/>
                        </a:solidFill>
                        <a:effectLst/>
                        <a:latin typeface="Calibri" charset="0"/>
                      </a:endParaRPr>
                    </a:p>
                  </a:txBody>
                  <a:tcPr marL="6350" marR="6350" marT="6350" marB="0" anchor="b"/>
                </a:tc>
                <a:tc>
                  <a:txBody>
                    <a:bodyPr/>
                    <a:lstStyle/>
                    <a:p>
                      <a:pPr algn="ctr" fontAlgn="b"/>
                      <a:r>
                        <a:rPr lang="uk-UA" sz="1400" u="none" strike="noStrike" dirty="0">
                          <a:effectLst/>
                        </a:rPr>
                        <a:t>51</a:t>
                      </a:r>
                      <a:endParaRPr lang="uk-UA" sz="1400" b="0" i="0" u="none" strike="noStrike" dirty="0">
                        <a:solidFill>
                          <a:srgbClr val="000000"/>
                        </a:solidFill>
                        <a:effectLst/>
                        <a:latin typeface="Calibri" charset="0"/>
                      </a:endParaRPr>
                    </a:p>
                  </a:txBody>
                  <a:tcPr marL="6350" marR="6350" marT="6350" marB="0" anchor="b"/>
                </a:tc>
                <a:tc>
                  <a:txBody>
                    <a:bodyPr/>
                    <a:lstStyle/>
                    <a:p>
                      <a:pPr algn="ctr" fontAlgn="b"/>
                      <a:r>
                        <a:rPr lang="en-US" sz="1400" u="none" strike="noStrike" dirty="0">
                          <a:effectLst/>
                        </a:rPr>
                        <a:t>60</a:t>
                      </a:r>
                      <a:endParaRPr lang="en-US" sz="1400" b="0" i="0" u="none" strike="noStrike" dirty="0">
                        <a:solidFill>
                          <a:srgbClr val="000000"/>
                        </a:solidFill>
                        <a:effectLst/>
                        <a:latin typeface="Calibri" charset="0"/>
                      </a:endParaRPr>
                    </a:p>
                  </a:txBody>
                  <a:tcPr marL="6350" marR="6350" marT="6350" marB="0" anchor="b"/>
                </a:tc>
                <a:tc>
                  <a:txBody>
                    <a:bodyPr/>
                    <a:lstStyle/>
                    <a:p>
                      <a:pPr algn="ctr" fontAlgn="b"/>
                      <a:r>
                        <a:rPr lang="cs-CZ" sz="1400" u="none" strike="noStrike" dirty="0">
                          <a:effectLst/>
                        </a:rPr>
                        <a:t>11</a:t>
                      </a:r>
                      <a:endParaRPr lang="cs-CZ" sz="1400" b="0" i="0" u="none" strike="noStrike" dirty="0">
                        <a:solidFill>
                          <a:srgbClr val="000000"/>
                        </a:solidFill>
                        <a:effectLst/>
                        <a:latin typeface="Calibri" charset="0"/>
                      </a:endParaRPr>
                    </a:p>
                  </a:txBody>
                  <a:tcPr marL="6350" marR="6350" marT="6350" marB="0" anchor="b"/>
                </a:tc>
                <a:tc>
                  <a:txBody>
                    <a:bodyPr/>
                    <a:lstStyle/>
                    <a:p>
                      <a:pPr algn="ctr" fontAlgn="b"/>
                      <a:r>
                        <a:rPr lang="cs-CZ" sz="1400" u="none" strike="noStrike" dirty="0">
                          <a:effectLst/>
                        </a:rPr>
                        <a:t>28974</a:t>
                      </a:r>
                      <a:endParaRPr lang="cs-CZ" sz="1400" b="0" i="0" u="none" strike="noStrike" dirty="0">
                        <a:solidFill>
                          <a:srgbClr val="000000"/>
                        </a:solidFill>
                        <a:effectLst/>
                        <a:latin typeface="Calibri" charset="0"/>
                      </a:endParaRPr>
                    </a:p>
                  </a:txBody>
                  <a:tcPr marL="6350" marR="6350" marT="6350" marB="0" anchor="b"/>
                </a:tc>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866" y="2616612"/>
            <a:ext cx="6909530" cy="4203032"/>
          </a:xfrm>
          <a:prstGeom prst="rect">
            <a:avLst/>
          </a:prstGeom>
        </p:spPr>
      </p:pic>
    </p:spTree>
    <p:extLst>
      <p:ext uri="{BB962C8B-B14F-4D97-AF65-F5344CB8AC3E}">
        <p14:creationId xmlns:p14="http://schemas.microsoft.com/office/powerpoint/2010/main" val="62824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1" y="2286829"/>
            <a:ext cx="1754529" cy="10185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“Description”</a:t>
            </a:r>
          </a:p>
          <a:p>
            <a:pPr algn="ctr"/>
            <a:r>
              <a:rPr lang="en-US" dirty="0" smtClean="0"/>
              <a:t>“user reviews”</a:t>
            </a:r>
            <a:endParaRPr lang="en-US" dirty="0"/>
          </a:p>
        </p:txBody>
      </p:sp>
      <p:sp>
        <p:nvSpPr>
          <p:cNvPr id="5" name="TextBox 4"/>
          <p:cNvSpPr txBox="1"/>
          <p:nvPr/>
        </p:nvSpPr>
        <p:spPr>
          <a:xfrm>
            <a:off x="564981" y="3296820"/>
            <a:ext cx="1261641" cy="370390"/>
          </a:xfrm>
          <a:prstGeom prst="rect">
            <a:avLst/>
          </a:prstGeom>
          <a:noFill/>
        </p:spPr>
        <p:txBody>
          <a:bodyPr wrap="square" rtlCol="0">
            <a:spAutoFit/>
          </a:bodyPr>
          <a:lstStyle/>
          <a:p>
            <a:r>
              <a:rPr lang="en-US" dirty="0" smtClean="0"/>
              <a:t>Input</a:t>
            </a:r>
            <a:endParaRPr lang="en-US" dirty="0"/>
          </a:p>
        </p:txBody>
      </p:sp>
      <p:sp>
        <p:nvSpPr>
          <p:cNvPr id="6" name="Rounded Rectangle 5"/>
          <p:cNvSpPr/>
          <p:nvPr/>
        </p:nvSpPr>
        <p:spPr>
          <a:xfrm>
            <a:off x="2024465" y="2286829"/>
            <a:ext cx="2458656" cy="1282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smtClean="0"/>
              <a:t>ALM</a:t>
            </a:r>
          </a:p>
          <a:p>
            <a:pPr marL="342900" indent="-342900" algn="ctr">
              <a:buAutoNum type="arabicPeriod"/>
            </a:pPr>
            <a:r>
              <a:rPr lang="en-US" dirty="0" smtClean="0"/>
              <a:t>Our own model     (Similarity, KNN, Naive Bayes</a:t>
            </a:r>
            <a:r>
              <a:rPr lang="is-IS" dirty="0" smtClean="0"/>
              <a:t>….</a:t>
            </a:r>
            <a:r>
              <a:rPr lang="en-US" dirty="0" smtClean="0"/>
              <a:t> )</a:t>
            </a:r>
          </a:p>
        </p:txBody>
      </p:sp>
      <p:sp>
        <p:nvSpPr>
          <p:cNvPr id="7" name="TextBox 6"/>
          <p:cNvSpPr txBox="1"/>
          <p:nvPr/>
        </p:nvSpPr>
        <p:spPr>
          <a:xfrm>
            <a:off x="2194570" y="3665625"/>
            <a:ext cx="1996673" cy="646331"/>
          </a:xfrm>
          <a:prstGeom prst="rect">
            <a:avLst/>
          </a:prstGeom>
          <a:noFill/>
        </p:spPr>
        <p:txBody>
          <a:bodyPr wrap="square" rtlCol="0">
            <a:spAutoFit/>
          </a:bodyPr>
          <a:lstStyle/>
          <a:p>
            <a:pPr algn="ctr"/>
            <a:r>
              <a:rPr lang="en-US" smtClean="0"/>
              <a:t>Text Classification Model</a:t>
            </a:r>
            <a:endParaRPr lang="en-US" dirty="0"/>
          </a:p>
        </p:txBody>
      </p:sp>
      <p:sp>
        <p:nvSpPr>
          <p:cNvPr id="8" name="Rounded Rectangle 7"/>
          <p:cNvSpPr/>
          <p:nvPr/>
        </p:nvSpPr>
        <p:spPr>
          <a:xfrm>
            <a:off x="4673696" y="2776107"/>
            <a:ext cx="1516283" cy="792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Rating</a:t>
            </a:r>
            <a:endParaRPr lang="en-US" dirty="0"/>
          </a:p>
        </p:txBody>
      </p:sp>
      <p:sp>
        <p:nvSpPr>
          <p:cNvPr id="9" name="Rounded Rectangle 8"/>
          <p:cNvSpPr/>
          <p:nvPr/>
        </p:nvSpPr>
        <p:spPr>
          <a:xfrm>
            <a:off x="4659935" y="4231374"/>
            <a:ext cx="1669906" cy="82759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dirty="0" err="1" smtClean="0"/>
              <a:t>Mturk</a:t>
            </a:r>
            <a:r>
              <a:rPr lang="en-US" dirty="0" smtClean="0"/>
              <a:t> Rating</a:t>
            </a:r>
            <a:endParaRPr lang="en-US" dirty="0"/>
          </a:p>
        </p:txBody>
      </p:sp>
      <p:cxnSp>
        <p:nvCxnSpPr>
          <p:cNvPr id="11" name="Straight Arrow Connector 10"/>
          <p:cNvCxnSpPr/>
          <p:nvPr/>
        </p:nvCxnSpPr>
        <p:spPr>
          <a:xfrm>
            <a:off x="5132579" y="3676038"/>
            <a:ext cx="0" cy="509286"/>
          </a:xfrm>
          <a:prstGeom prst="straightConnector1">
            <a:avLst/>
          </a:prstGeom>
          <a:ln w="38100" cmpd="sng">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7112659" y="3413375"/>
            <a:ext cx="1796005" cy="927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False Positive </a:t>
            </a:r>
          </a:p>
          <a:p>
            <a:pPr algn="ctr"/>
            <a:r>
              <a:rPr lang="en-US" dirty="0" smtClean="0"/>
              <a:t>False Negative </a:t>
            </a:r>
            <a:endParaRPr lang="en-US" dirty="0"/>
          </a:p>
        </p:txBody>
      </p:sp>
      <p:sp>
        <p:nvSpPr>
          <p:cNvPr id="14" name="TextBox 13"/>
          <p:cNvSpPr txBox="1"/>
          <p:nvPr/>
        </p:nvSpPr>
        <p:spPr>
          <a:xfrm>
            <a:off x="5221412" y="3600931"/>
            <a:ext cx="1604157" cy="646331"/>
          </a:xfrm>
          <a:prstGeom prst="rect">
            <a:avLst/>
          </a:prstGeom>
          <a:noFill/>
        </p:spPr>
        <p:txBody>
          <a:bodyPr wrap="none" rtlCol="0">
            <a:spAutoFit/>
          </a:bodyPr>
          <a:lstStyle/>
          <a:p>
            <a:r>
              <a:rPr lang="en-US" dirty="0" smtClean="0"/>
              <a:t>Non-consistent</a:t>
            </a:r>
          </a:p>
          <a:p>
            <a:pPr algn="ctr"/>
            <a:r>
              <a:rPr lang="en-US" dirty="0" smtClean="0"/>
              <a:t> apps</a:t>
            </a:r>
            <a:endParaRPr lang="en-US" dirty="0"/>
          </a:p>
        </p:txBody>
      </p:sp>
      <p:sp>
        <p:nvSpPr>
          <p:cNvPr id="15" name="Rounded Rectangle 14"/>
          <p:cNvSpPr/>
          <p:nvPr/>
        </p:nvSpPr>
        <p:spPr>
          <a:xfrm>
            <a:off x="6849965" y="5390628"/>
            <a:ext cx="2401920" cy="117339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Numeric Variable</a:t>
            </a:r>
          </a:p>
          <a:p>
            <a:pPr algn="ctr"/>
            <a:r>
              <a:rPr lang="en-US" dirty="0" smtClean="0"/>
              <a:t>(Version, Popularity, developer</a:t>
            </a:r>
            <a:r>
              <a:rPr lang="is-IS" dirty="0" smtClean="0"/>
              <a:t>…)</a:t>
            </a:r>
            <a:endParaRPr lang="en-US" dirty="0" smtClean="0"/>
          </a:p>
          <a:p>
            <a:pPr algn="ctr"/>
            <a:endParaRPr lang="en-US" dirty="0"/>
          </a:p>
        </p:txBody>
      </p:sp>
      <p:sp>
        <p:nvSpPr>
          <p:cNvPr id="16" name="TextBox 15"/>
          <p:cNvSpPr txBox="1"/>
          <p:nvPr/>
        </p:nvSpPr>
        <p:spPr>
          <a:xfrm>
            <a:off x="7548491" y="4978319"/>
            <a:ext cx="1261641" cy="370390"/>
          </a:xfrm>
          <a:prstGeom prst="rect">
            <a:avLst/>
          </a:prstGeom>
          <a:noFill/>
        </p:spPr>
        <p:txBody>
          <a:bodyPr wrap="square" rtlCol="0">
            <a:spAutoFit/>
          </a:bodyPr>
          <a:lstStyle/>
          <a:p>
            <a:r>
              <a:rPr lang="en-US" dirty="0" smtClean="0"/>
              <a:t>Input</a:t>
            </a:r>
            <a:endParaRPr lang="en-US" dirty="0"/>
          </a:p>
        </p:txBody>
      </p:sp>
      <p:sp>
        <p:nvSpPr>
          <p:cNvPr id="17" name="Rounded Rectangle 16"/>
          <p:cNvSpPr/>
          <p:nvPr/>
        </p:nvSpPr>
        <p:spPr>
          <a:xfrm>
            <a:off x="4597283" y="1140118"/>
            <a:ext cx="2228286" cy="79021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Ontology </a:t>
            </a:r>
          </a:p>
          <a:p>
            <a:pPr algn="ctr"/>
            <a:r>
              <a:rPr lang="en-US" dirty="0" smtClean="0"/>
              <a:t>(Terms + Weights)</a:t>
            </a:r>
            <a:endParaRPr lang="en-US" dirty="0"/>
          </a:p>
        </p:txBody>
      </p:sp>
      <p:sp>
        <p:nvSpPr>
          <p:cNvPr id="18" name="Rounded Rectangle 17"/>
          <p:cNvSpPr/>
          <p:nvPr/>
        </p:nvSpPr>
        <p:spPr>
          <a:xfrm>
            <a:off x="9829800" y="3781648"/>
            <a:ext cx="1877786" cy="8073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Gap Analysis</a:t>
            </a:r>
          </a:p>
        </p:txBody>
      </p:sp>
      <p:sp>
        <p:nvSpPr>
          <p:cNvPr id="19" name="Rounded Rectangle 18"/>
          <p:cNvSpPr/>
          <p:nvPr/>
        </p:nvSpPr>
        <p:spPr>
          <a:xfrm>
            <a:off x="9734569" y="5123122"/>
            <a:ext cx="2122714" cy="109806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Prediction Model (Text input </a:t>
            </a:r>
            <a:r>
              <a:rPr lang="en-US" smtClean="0"/>
              <a:t>+ numeric input)</a:t>
            </a:r>
            <a:endParaRPr lang="en-US"/>
          </a:p>
        </p:txBody>
      </p:sp>
      <p:sp>
        <p:nvSpPr>
          <p:cNvPr id="20" name="Right Brace 19"/>
          <p:cNvSpPr/>
          <p:nvPr/>
        </p:nvSpPr>
        <p:spPr>
          <a:xfrm>
            <a:off x="6658671" y="3188963"/>
            <a:ext cx="353523" cy="1122993"/>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p:cNvSpPr/>
          <p:nvPr/>
        </p:nvSpPr>
        <p:spPr>
          <a:xfrm>
            <a:off x="9214586" y="3935971"/>
            <a:ext cx="353523" cy="1454657"/>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p:nvPr/>
        </p:nvCxnSpPr>
        <p:spPr>
          <a:xfrm flipV="1">
            <a:off x="4114800" y="1806975"/>
            <a:ext cx="368321" cy="41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763072" y="2944900"/>
            <a:ext cx="4732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246495" y="3305401"/>
            <a:ext cx="4732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18428" y="4702378"/>
            <a:ext cx="856325" cy="646331"/>
          </a:xfrm>
          <a:prstGeom prst="rect">
            <a:avLst/>
          </a:prstGeom>
          <a:noFill/>
        </p:spPr>
        <p:txBody>
          <a:bodyPr wrap="none" rtlCol="0">
            <a:spAutoFit/>
          </a:bodyPr>
          <a:lstStyle/>
          <a:p>
            <a:r>
              <a:rPr lang="en-US" dirty="0" smtClean="0"/>
              <a:t>Output</a:t>
            </a:r>
          </a:p>
          <a:p>
            <a:endParaRPr lang="en-US" dirty="0"/>
          </a:p>
        </p:txBody>
      </p:sp>
      <p:sp>
        <p:nvSpPr>
          <p:cNvPr id="31" name="TextBox 30"/>
          <p:cNvSpPr txBox="1"/>
          <p:nvPr/>
        </p:nvSpPr>
        <p:spPr>
          <a:xfrm>
            <a:off x="5227809" y="1896170"/>
            <a:ext cx="856325" cy="646331"/>
          </a:xfrm>
          <a:prstGeom prst="rect">
            <a:avLst/>
          </a:prstGeom>
          <a:noFill/>
        </p:spPr>
        <p:txBody>
          <a:bodyPr wrap="none" rtlCol="0">
            <a:spAutoFit/>
          </a:bodyPr>
          <a:lstStyle/>
          <a:p>
            <a:r>
              <a:rPr lang="en-US" smtClean="0"/>
              <a:t>Output</a:t>
            </a:r>
          </a:p>
          <a:p>
            <a:endParaRPr lang="en-US" dirty="0"/>
          </a:p>
        </p:txBody>
      </p:sp>
      <p:sp>
        <p:nvSpPr>
          <p:cNvPr id="32" name="TextBox 31"/>
          <p:cNvSpPr txBox="1"/>
          <p:nvPr/>
        </p:nvSpPr>
        <p:spPr>
          <a:xfrm>
            <a:off x="10340530" y="3277765"/>
            <a:ext cx="856325" cy="646331"/>
          </a:xfrm>
          <a:prstGeom prst="rect">
            <a:avLst/>
          </a:prstGeom>
          <a:noFill/>
        </p:spPr>
        <p:txBody>
          <a:bodyPr wrap="none" rtlCol="0">
            <a:spAutoFit/>
          </a:bodyPr>
          <a:lstStyle/>
          <a:p>
            <a:r>
              <a:rPr lang="en-US" smtClean="0"/>
              <a:t>Output</a:t>
            </a:r>
          </a:p>
          <a:p>
            <a:endParaRPr lang="en-US"/>
          </a:p>
        </p:txBody>
      </p:sp>
      <p:sp>
        <p:nvSpPr>
          <p:cNvPr id="50" name="U-Turn Arrow 49"/>
          <p:cNvSpPr/>
          <p:nvPr/>
        </p:nvSpPr>
        <p:spPr>
          <a:xfrm flipH="1">
            <a:off x="3436576" y="588866"/>
            <a:ext cx="4676643" cy="2778459"/>
          </a:xfrm>
          <a:prstGeom prst="uturnArrow">
            <a:avLst>
              <a:gd name="adj1" fmla="val 1518"/>
              <a:gd name="adj2" fmla="val 5225"/>
              <a:gd name="adj3" fmla="val 15731"/>
              <a:gd name="adj4" fmla="val 43750"/>
              <a:gd name="adj5" fmla="val 5465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5132579" y="306731"/>
            <a:ext cx="1995354" cy="646331"/>
          </a:xfrm>
          <a:prstGeom prst="rect">
            <a:avLst/>
          </a:prstGeom>
          <a:noFill/>
        </p:spPr>
        <p:txBody>
          <a:bodyPr wrap="none" rtlCol="0">
            <a:spAutoFit/>
          </a:bodyPr>
          <a:lstStyle/>
          <a:p>
            <a:pPr marL="285750" indent="-285750">
              <a:buFont typeface="Arial" charset="0"/>
              <a:buChar char="•"/>
            </a:pPr>
            <a:r>
              <a:rPr lang="en-US" dirty="0" smtClean="0"/>
              <a:t>Add seed terms </a:t>
            </a:r>
          </a:p>
          <a:p>
            <a:pPr marL="285750" indent="-285750">
              <a:buFont typeface="Arial" charset="0"/>
              <a:buChar char="•"/>
            </a:pPr>
            <a:r>
              <a:rPr lang="en-US" dirty="0" smtClean="0"/>
              <a:t>Adjust weights</a:t>
            </a:r>
            <a:endParaRPr lang="en-US" dirty="0"/>
          </a:p>
        </p:txBody>
      </p:sp>
      <p:sp>
        <p:nvSpPr>
          <p:cNvPr id="3" name="TextBox 2"/>
          <p:cNvSpPr txBox="1"/>
          <p:nvPr/>
        </p:nvSpPr>
        <p:spPr>
          <a:xfrm>
            <a:off x="8179311" y="1711504"/>
            <a:ext cx="1883188" cy="369332"/>
          </a:xfrm>
          <a:prstGeom prst="rect">
            <a:avLst/>
          </a:prstGeom>
          <a:noFill/>
        </p:spPr>
        <p:txBody>
          <a:bodyPr wrap="square" rtlCol="0">
            <a:spAutoFit/>
          </a:bodyPr>
          <a:lstStyle/>
          <a:p>
            <a:r>
              <a:rPr lang="en-US" smtClean="0"/>
              <a:t>Reinforcement </a:t>
            </a:r>
            <a:endParaRPr lang="en-US"/>
          </a:p>
        </p:txBody>
      </p:sp>
      <p:sp>
        <p:nvSpPr>
          <p:cNvPr id="10" name="TextBox 9"/>
          <p:cNvSpPr txBox="1"/>
          <p:nvPr/>
        </p:nvSpPr>
        <p:spPr>
          <a:xfrm>
            <a:off x="532550" y="404200"/>
            <a:ext cx="2882392" cy="646331"/>
          </a:xfrm>
          <a:prstGeom prst="rect">
            <a:avLst/>
          </a:prstGeom>
          <a:noFill/>
        </p:spPr>
        <p:txBody>
          <a:bodyPr wrap="none" rtlCol="0">
            <a:spAutoFit/>
          </a:bodyPr>
          <a:lstStyle/>
          <a:p>
            <a:r>
              <a:rPr lang="en-US" sz="3600" dirty="0" smtClean="0">
                <a:ln w="0"/>
                <a:solidFill>
                  <a:schemeClr val="accent1"/>
                </a:solidFill>
                <a:effectLst>
                  <a:outerShdw blurRad="38100" dist="25400" dir="5400000" algn="ctr" rotWithShape="0">
                    <a:srgbClr val="6E747A">
                      <a:alpha val="43000"/>
                    </a:srgbClr>
                  </a:outerShdw>
                </a:effectLst>
              </a:rPr>
              <a:t>System Design</a:t>
            </a:r>
            <a:endParaRPr lang="en-US" sz="3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6046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568" y="2548767"/>
            <a:ext cx="10515600" cy="1325563"/>
          </a:xfrm>
        </p:spPr>
        <p:txBody>
          <a:bodyPr/>
          <a:lstStyle/>
          <a:p>
            <a:r>
              <a:rPr lang="en-US" dirty="0" smtClean="0">
                <a:ln w="0"/>
                <a:solidFill>
                  <a:schemeClr val="accent1"/>
                </a:solidFill>
                <a:effectLst>
                  <a:outerShdw blurRad="38100" dist="25400" dir="5400000" algn="ctr" rotWithShape="0">
                    <a:srgbClr val="6E747A">
                      <a:alpha val="43000"/>
                    </a:srgbClr>
                  </a:outerShdw>
                </a:effectLst>
              </a:rPr>
              <a:t>Algorithm 1 – Strong Vocabulary</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0935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71487" y="381001"/>
            <a:ext cx="4129088"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a:t>
            </a:r>
            <a:r>
              <a:rPr lang="en-US" dirty="0" smtClean="0">
                <a:solidFill>
                  <a:schemeClr val="bg1"/>
                </a:solidFill>
              </a:rPr>
              <a:t>1: </a:t>
            </a:r>
            <a:r>
              <a:rPr lang="en-US" dirty="0">
                <a:solidFill>
                  <a:schemeClr val="bg1"/>
                </a:solidFill>
              </a:rPr>
              <a:t>I</a:t>
            </a:r>
            <a:r>
              <a:rPr lang="en-US" dirty="0" smtClean="0">
                <a:solidFill>
                  <a:schemeClr val="bg1"/>
                </a:solidFill>
              </a:rPr>
              <a:t>dentify reason for maturity rating</a:t>
            </a:r>
          </a:p>
        </p:txBody>
      </p:sp>
      <p:sp>
        <p:nvSpPr>
          <p:cNvPr id="5" name="Rounded Rectangle 4"/>
          <p:cNvSpPr/>
          <p:nvPr/>
        </p:nvSpPr>
        <p:spPr>
          <a:xfrm>
            <a:off x="1595438" y="1419226"/>
            <a:ext cx="3890963" cy="745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Step 2</a:t>
            </a:r>
            <a:r>
              <a:rPr lang="en-US" smtClean="0">
                <a:solidFill>
                  <a:schemeClr val="bg1"/>
                </a:solidFill>
              </a:rPr>
              <a:t>: Tag </a:t>
            </a:r>
            <a:r>
              <a:rPr lang="en-US" dirty="0" smtClean="0">
                <a:solidFill>
                  <a:schemeClr val="bg1"/>
                </a:solidFill>
              </a:rPr>
              <a:t>each app based on feature, generate app dataset for each feature  </a:t>
            </a:r>
          </a:p>
        </p:txBody>
      </p:sp>
      <p:sp>
        <p:nvSpPr>
          <p:cNvPr id="7" name="Rounded Rectangle 6"/>
          <p:cNvSpPr/>
          <p:nvPr/>
        </p:nvSpPr>
        <p:spPr>
          <a:xfrm>
            <a:off x="3014661" y="2693194"/>
            <a:ext cx="4038601"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Step 3. Generate key word frequency distribution for each feature</a:t>
            </a:r>
          </a:p>
        </p:txBody>
      </p:sp>
      <p:sp>
        <p:nvSpPr>
          <p:cNvPr id="8" name="Rounded Rectangle 7"/>
          <p:cNvSpPr/>
          <p:nvPr/>
        </p:nvSpPr>
        <p:spPr>
          <a:xfrm>
            <a:off x="3852862" y="3764757"/>
            <a:ext cx="3857626"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Step 4. Build lexicon</a:t>
            </a:r>
          </a:p>
        </p:txBody>
      </p:sp>
      <p:sp>
        <p:nvSpPr>
          <p:cNvPr id="9" name="Rounded Rectangle 8"/>
          <p:cNvSpPr/>
          <p:nvPr/>
        </p:nvSpPr>
        <p:spPr>
          <a:xfrm>
            <a:off x="5033962" y="4836320"/>
            <a:ext cx="4038601"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Step 5. Human screening, human adding </a:t>
            </a:r>
          </a:p>
        </p:txBody>
      </p:sp>
      <p:sp>
        <p:nvSpPr>
          <p:cNvPr id="10" name="Rounded Rectangle 9"/>
          <p:cNvSpPr/>
          <p:nvPr/>
        </p:nvSpPr>
        <p:spPr>
          <a:xfrm>
            <a:off x="6110288" y="5907883"/>
            <a:ext cx="4748212"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Step 6. Testing Lexicon -&gt; </a:t>
            </a:r>
            <a:r>
              <a:rPr lang="en-US" dirty="0" smtClean="0">
                <a:solidFill>
                  <a:schemeClr val="accent2">
                    <a:lumMod val="60000"/>
                    <a:lumOff val="40000"/>
                  </a:schemeClr>
                </a:solidFill>
              </a:rPr>
              <a:t>suspicious apps</a:t>
            </a:r>
          </a:p>
        </p:txBody>
      </p:sp>
      <p:sp>
        <p:nvSpPr>
          <p:cNvPr id="12" name="Down Arrow 11"/>
          <p:cNvSpPr/>
          <p:nvPr/>
        </p:nvSpPr>
        <p:spPr>
          <a:xfrm>
            <a:off x="2786063" y="1071563"/>
            <a:ext cx="228598" cy="2286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3824285" y="2286000"/>
            <a:ext cx="228598" cy="2286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5214939" y="3414713"/>
            <a:ext cx="228598" cy="2286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6238876" y="4457701"/>
            <a:ext cx="228598" cy="2286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7439026" y="5529264"/>
            <a:ext cx="228598" cy="228600"/>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226" y="115491"/>
            <a:ext cx="1828800" cy="1117600"/>
          </a:xfrm>
          <a:prstGeom prst="rect">
            <a:avLst/>
          </a:prstGeom>
        </p:spPr>
      </p:pic>
      <p:sp>
        <p:nvSpPr>
          <p:cNvPr id="18" name="Donut 17"/>
          <p:cNvSpPr/>
          <p:nvPr/>
        </p:nvSpPr>
        <p:spPr>
          <a:xfrm>
            <a:off x="5486401" y="613569"/>
            <a:ext cx="1952625" cy="694531"/>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p:cNvCxnSpPr/>
          <p:nvPr/>
        </p:nvCxnSpPr>
        <p:spPr>
          <a:xfrm>
            <a:off x="7710488" y="923926"/>
            <a:ext cx="4191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29588" y="739260"/>
            <a:ext cx="1432893" cy="369332"/>
          </a:xfrm>
          <a:prstGeom prst="rect">
            <a:avLst/>
          </a:prstGeom>
          <a:noFill/>
        </p:spPr>
        <p:txBody>
          <a:bodyPr wrap="none" rtlCol="0">
            <a:spAutoFit/>
          </a:bodyPr>
          <a:lstStyle/>
          <a:p>
            <a:r>
              <a:rPr lang="en-US" smtClean="0"/>
              <a:t>“Sex” feature</a:t>
            </a:r>
            <a:endParaRPr lang="en-US"/>
          </a:p>
        </p:txBody>
      </p:sp>
      <p:graphicFrame>
        <p:nvGraphicFramePr>
          <p:cNvPr id="22" name="Table 21"/>
          <p:cNvGraphicFramePr>
            <a:graphicFrameLocks noGrp="1"/>
          </p:cNvGraphicFramePr>
          <p:nvPr>
            <p:extLst/>
          </p:nvPr>
        </p:nvGraphicFramePr>
        <p:xfrm>
          <a:off x="5551575" y="1463040"/>
          <a:ext cx="6588917" cy="822960"/>
        </p:xfrm>
        <a:graphic>
          <a:graphicData uri="http://schemas.openxmlformats.org/drawingml/2006/table">
            <a:tbl>
              <a:tblPr firstRow="1" bandRow="1">
                <a:tableStyleId>{00A15C55-8517-42AA-B614-E9B94910E393}</a:tableStyleId>
              </a:tblPr>
              <a:tblGrid>
                <a:gridCol w="849259"/>
                <a:gridCol w="1033288"/>
                <a:gridCol w="1181241"/>
                <a:gridCol w="1147442"/>
                <a:gridCol w="531263"/>
                <a:gridCol w="911757"/>
                <a:gridCol w="934667"/>
              </a:tblGrid>
              <a:tr h="442213">
                <a:tc>
                  <a:txBody>
                    <a:bodyPr/>
                    <a:lstStyle/>
                    <a:p>
                      <a:r>
                        <a:rPr lang="en-US" sz="1400" dirty="0" smtClean="0">
                          <a:solidFill>
                            <a:sysClr val="windowText" lastClr="000000"/>
                          </a:solidFill>
                        </a:rPr>
                        <a:t>Feature</a:t>
                      </a:r>
                      <a:endParaRPr lang="en-US" sz="1400" dirty="0">
                        <a:solidFill>
                          <a:sysClr val="windowText" lastClr="000000"/>
                        </a:solidFill>
                      </a:endParaRPr>
                    </a:p>
                  </a:txBody>
                  <a:tcPr>
                    <a:solidFill>
                      <a:schemeClr val="bg1"/>
                    </a:solidFill>
                  </a:tcPr>
                </a:tc>
                <a:tc>
                  <a:txBody>
                    <a:bodyPr/>
                    <a:lstStyle/>
                    <a:p>
                      <a:r>
                        <a:rPr lang="en-US" sz="1400" dirty="0" smtClean="0"/>
                        <a:t>Violence</a:t>
                      </a:r>
                      <a:endParaRPr lang="en-US" sz="1400" dirty="0"/>
                    </a:p>
                  </a:txBody>
                  <a:tcPr/>
                </a:tc>
                <a:tc>
                  <a:txBody>
                    <a:bodyPr/>
                    <a:lstStyle/>
                    <a:p>
                      <a:r>
                        <a:rPr lang="en-US" sz="1400" dirty="0" smtClean="0"/>
                        <a:t>Fantasy Violence</a:t>
                      </a:r>
                      <a:endParaRPr lang="en-US" sz="1400" dirty="0"/>
                    </a:p>
                  </a:txBody>
                  <a:tcPr/>
                </a:tc>
                <a:tc>
                  <a:txBody>
                    <a:bodyPr/>
                    <a:lstStyle/>
                    <a:p>
                      <a:r>
                        <a:rPr lang="en-US" sz="1400" dirty="0" smtClean="0"/>
                        <a:t>Alcohol</a:t>
                      </a:r>
                      <a:r>
                        <a:rPr lang="en-US" sz="1400" baseline="0" dirty="0" smtClean="0"/>
                        <a:t> Drug Tobacco</a:t>
                      </a:r>
                      <a:endParaRPr lang="en-US" sz="1400" dirty="0"/>
                    </a:p>
                  </a:txBody>
                  <a:tcPr/>
                </a:tc>
                <a:tc>
                  <a:txBody>
                    <a:bodyPr/>
                    <a:lstStyle/>
                    <a:p>
                      <a:r>
                        <a:rPr lang="en-US" sz="1400" dirty="0" smtClean="0"/>
                        <a:t>Sex</a:t>
                      </a:r>
                      <a:endParaRPr lang="en-US" sz="1400" dirty="0"/>
                    </a:p>
                  </a:txBody>
                  <a:tcPr/>
                </a:tc>
                <a:tc>
                  <a:txBody>
                    <a:bodyPr/>
                    <a:lstStyle/>
                    <a:p>
                      <a:r>
                        <a:rPr lang="en-US" sz="1400" dirty="0" smtClean="0"/>
                        <a:t>Language</a:t>
                      </a:r>
                      <a:endParaRPr lang="en-US" sz="1400" dirty="0"/>
                    </a:p>
                  </a:txBody>
                  <a:tcPr/>
                </a:tc>
                <a:tc>
                  <a:txBody>
                    <a:bodyPr/>
                    <a:lstStyle/>
                    <a:p>
                      <a:r>
                        <a:rPr lang="en-US" sz="1400" dirty="0" smtClean="0"/>
                        <a:t>Gambling</a:t>
                      </a:r>
                      <a:endParaRPr lang="en-US" sz="1400" dirty="0"/>
                    </a:p>
                  </a:txBody>
                  <a:tcPr/>
                </a:tc>
              </a:tr>
              <a:tr h="176885">
                <a:tc>
                  <a:txBody>
                    <a:bodyPr/>
                    <a:lstStyle/>
                    <a:p>
                      <a:r>
                        <a:rPr lang="en-US" sz="1400" dirty="0" smtClean="0">
                          <a:solidFill>
                            <a:sysClr val="windowText" lastClr="000000"/>
                          </a:solidFill>
                        </a:rPr>
                        <a:t># Apps</a:t>
                      </a:r>
                      <a:endParaRPr lang="en-US" sz="1400" dirty="0">
                        <a:solidFill>
                          <a:sysClr val="windowText" lastClr="000000"/>
                        </a:solidFill>
                      </a:endParaRPr>
                    </a:p>
                  </a:txBody>
                  <a:tcPr>
                    <a:solidFill>
                      <a:schemeClr val="bg1"/>
                    </a:solidFill>
                  </a:tcPr>
                </a:tc>
                <a:tc>
                  <a:txBody>
                    <a:bodyPr/>
                    <a:lstStyle/>
                    <a:p>
                      <a:r>
                        <a:rPr lang="en-US" sz="1400" dirty="0" smtClean="0"/>
                        <a:t>2347</a:t>
                      </a:r>
                      <a:endParaRPr lang="en-US" sz="1400" dirty="0"/>
                    </a:p>
                  </a:txBody>
                  <a:tcPr/>
                </a:tc>
                <a:tc>
                  <a:txBody>
                    <a:bodyPr/>
                    <a:lstStyle/>
                    <a:p>
                      <a:r>
                        <a:rPr lang="en-US" sz="1400" dirty="0" smtClean="0"/>
                        <a:t>2045</a:t>
                      </a:r>
                      <a:endParaRPr lang="en-US" sz="1400" dirty="0"/>
                    </a:p>
                  </a:txBody>
                  <a:tcPr/>
                </a:tc>
                <a:tc>
                  <a:txBody>
                    <a:bodyPr/>
                    <a:lstStyle/>
                    <a:p>
                      <a:r>
                        <a:rPr lang="en-US" sz="1400" dirty="0" smtClean="0"/>
                        <a:t>184</a:t>
                      </a:r>
                      <a:endParaRPr lang="en-US" sz="1400" dirty="0"/>
                    </a:p>
                  </a:txBody>
                  <a:tcPr/>
                </a:tc>
                <a:tc>
                  <a:txBody>
                    <a:bodyPr/>
                    <a:lstStyle/>
                    <a:p>
                      <a:r>
                        <a:rPr lang="en-US" sz="1400" dirty="0" smtClean="0"/>
                        <a:t>221</a:t>
                      </a:r>
                      <a:endParaRPr lang="en-US" sz="1400" dirty="0"/>
                    </a:p>
                  </a:txBody>
                  <a:tcPr/>
                </a:tc>
                <a:tc>
                  <a:txBody>
                    <a:bodyPr/>
                    <a:lstStyle/>
                    <a:p>
                      <a:r>
                        <a:rPr lang="en-US" sz="1400" dirty="0" smtClean="0"/>
                        <a:t>262</a:t>
                      </a:r>
                      <a:endParaRPr lang="en-US" sz="1400" dirty="0"/>
                    </a:p>
                  </a:txBody>
                  <a:tcPr/>
                </a:tc>
                <a:tc>
                  <a:txBody>
                    <a:bodyPr/>
                    <a:lstStyle/>
                    <a:p>
                      <a:r>
                        <a:rPr lang="en-US" sz="1400" dirty="0" smtClean="0"/>
                        <a:t>1811</a:t>
                      </a:r>
                      <a:endParaRPr lang="en-US" sz="1400" dirty="0"/>
                    </a:p>
                  </a:txBody>
                  <a:tcPr/>
                </a:tc>
              </a:tr>
            </a:tbl>
          </a:graphicData>
        </a:graphic>
      </p:graphicFrame>
      <p:sp>
        <p:nvSpPr>
          <p:cNvPr id="23" name="TextBox 22"/>
          <p:cNvSpPr txBox="1"/>
          <p:nvPr/>
        </p:nvSpPr>
        <p:spPr>
          <a:xfrm>
            <a:off x="8129588" y="3851553"/>
            <a:ext cx="685957" cy="369332"/>
          </a:xfrm>
          <a:prstGeom prst="rect">
            <a:avLst/>
          </a:prstGeom>
          <a:noFill/>
        </p:spPr>
        <p:txBody>
          <a:bodyPr wrap="none" rtlCol="0">
            <a:spAutoFit/>
          </a:bodyPr>
          <a:lstStyle/>
          <a:p>
            <a:r>
              <a:rPr lang="en-US" b="1" smtClean="0">
                <a:solidFill>
                  <a:srgbClr val="FF0000"/>
                </a:solidFill>
              </a:rPr>
              <a:t>Ratio</a:t>
            </a:r>
            <a:endParaRPr lang="en-US" b="1">
              <a:solidFill>
                <a:srgbClr val="FF0000"/>
              </a:solidFill>
            </a:endParaRPr>
          </a:p>
        </p:txBody>
      </p:sp>
      <p:sp>
        <p:nvSpPr>
          <p:cNvPr id="24" name="TextBox 23"/>
          <p:cNvSpPr txBox="1"/>
          <p:nvPr/>
        </p:nvSpPr>
        <p:spPr>
          <a:xfrm>
            <a:off x="7553324" y="2814638"/>
            <a:ext cx="3405189" cy="369332"/>
          </a:xfrm>
          <a:prstGeom prst="rect">
            <a:avLst/>
          </a:prstGeom>
          <a:noFill/>
        </p:spPr>
        <p:txBody>
          <a:bodyPr wrap="square" rtlCol="0">
            <a:spAutoFit/>
          </a:bodyPr>
          <a:lstStyle/>
          <a:p>
            <a:r>
              <a:rPr lang="en-US" smtClean="0"/>
              <a:t>Frequency,  Normalized Frequency</a:t>
            </a:r>
            <a:endParaRPr lang="en-US" dirty="0"/>
          </a:p>
        </p:txBody>
      </p:sp>
    </p:spTree>
    <p:extLst>
      <p:ext uri="{BB962C8B-B14F-4D97-AF65-F5344CB8AC3E}">
        <p14:creationId xmlns:p14="http://schemas.microsoft.com/office/powerpoint/2010/main" val="1391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7" y="342900"/>
            <a:ext cx="10267950" cy="1090613"/>
          </a:xfrm>
        </p:spPr>
        <p:txBody>
          <a:bodyPr>
            <a:normAutofit fontScale="90000"/>
          </a:bodyPr>
          <a:lstStyle/>
          <a:p>
            <a:r>
              <a:rPr lang="en-US" dirty="0" smtClean="0"/>
              <a:t>Step 3. Generate key word frequency distribution for each feature</a:t>
            </a:r>
            <a:endParaRPr lang="en-US" dirty="0"/>
          </a:p>
        </p:txBody>
      </p:sp>
      <p:sp>
        <p:nvSpPr>
          <p:cNvPr id="3" name="Content Placeholder 2"/>
          <p:cNvSpPr>
            <a:spLocks noGrp="1"/>
          </p:cNvSpPr>
          <p:nvPr>
            <p:ph idx="1"/>
          </p:nvPr>
        </p:nvSpPr>
        <p:spPr>
          <a:xfrm>
            <a:off x="1195387" y="1882776"/>
            <a:ext cx="10515600" cy="2546350"/>
          </a:xfrm>
        </p:spPr>
        <p:txBody>
          <a:bodyPr/>
          <a:lstStyle/>
          <a:p>
            <a:pPr marL="514350" indent="-514350">
              <a:buFont typeface="+mj-lt"/>
              <a:buAutoNum type="arabicPeriod"/>
            </a:pPr>
            <a:r>
              <a:rPr lang="en-US" dirty="0" smtClean="0"/>
              <a:t>Tokenize, stop word removal</a:t>
            </a:r>
          </a:p>
          <a:p>
            <a:pPr marL="514350" indent="-514350">
              <a:buFont typeface="+mj-lt"/>
              <a:buAutoNum type="arabicPeriod"/>
            </a:pPr>
            <a:r>
              <a:rPr lang="en-US" dirty="0" smtClean="0"/>
              <a:t>Stemming: </a:t>
            </a:r>
            <a:r>
              <a:rPr lang="en-US" dirty="0" err="1" smtClean="0"/>
              <a:t>PorterStemmer</a:t>
            </a:r>
            <a:r>
              <a:rPr lang="en-US" dirty="0" smtClean="0"/>
              <a:t>()</a:t>
            </a:r>
          </a:p>
          <a:p>
            <a:pPr marL="514350" indent="-514350">
              <a:buFont typeface="+mj-lt"/>
              <a:buAutoNum type="arabicPeriod"/>
            </a:pPr>
            <a:r>
              <a:rPr lang="en-US" dirty="0" smtClean="0"/>
              <a:t>Frequency distribution for each feature: </a:t>
            </a:r>
            <a:r>
              <a:rPr lang="en-US" dirty="0" err="1" smtClean="0"/>
              <a:t>FreqDist</a:t>
            </a:r>
            <a:r>
              <a:rPr lang="en-US" dirty="0" smtClean="0"/>
              <a:t>()</a:t>
            </a:r>
          </a:p>
          <a:p>
            <a:pPr marL="514350" indent="-514350">
              <a:buFont typeface="+mj-lt"/>
              <a:buAutoNum type="arabicPeriod"/>
            </a:pPr>
            <a:r>
              <a:rPr lang="en-US" dirty="0" smtClean="0"/>
              <a:t>Aggregate word frequency of each feature for every token, calculate total frequency of each token </a:t>
            </a:r>
          </a:p>
        </p:txBody>
      </p:sp>
    </p:spTree>
    <p:extLst>
      <p:ext uri="{BB962C8B-B14F-4D97-AF65-F5344CB8AC3E}">
        <p14:creationId xmlns:p14="http://schemas.microsoft.com/office/powerpoint/2010/main" val="198518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162" y="1739901"/>
            <a:ext cx="10515600" cy="960438"/>
          </a:xfrm>
        </p:spPr>
        <p:txBody>
          <a:bodyPr/>
          <a:lstStyle/>
          <a:p>
            <a:pPr marL="0" indent="0">
              <a:buNone/>
            </a:pPr>
            <a:r>
              <a:rPr lang="en-US" dirty="0" smtClean="0"/>
              <a:t>5. Normalization </a:t>
            </a:r>
          </a:p>
          <a:p>
            <a:endParaRPr lang="en-US" dirty="0"/>
          </a:p>
        </p:txBody>
      </p:sp>
      <p:sp>
        <p:nvSpPr>
          <p:cNvPr id="4" name="Title 1"/>
          <p:cNvSpPr>
            <a:spLocks noGrp="1"/>
          </p:cNvSpPr>
          <p:nvPr>
            <p:ph type="title"/>
          </p:nvPr>
        </p:nvSpPr>
        <p:spPr>
          <a:xfrm>
            <a:off x="309563" y="250825"/>
            <a:ext cx="10515600" cy="1325563"/>
          </a:xfrm>
        </p:spPr>
        <p:txBody>
          <a:bodyPr>
            <a:normAutofit/>
          </a:bodyPr>
          <a:lstStyle/>
          <a:p>
            <a:r>
              <a:rPr lang="en-US" dirty="0" smtClean="0"/>
              <a:t>Step 3. Generate key word frequency distribution for each feature</a:t>
            </a:r>
            <a:endParaRPr lang="en-US" dirty="0"/>
          </a:p>
        </p:txBody>
      </p:sp>
      <p:graphicFrame>
        <p:nvGraphicFramePr>
          <p:cNvPr id="5" name="Table 4"/>
          <p:cNvGraphicFramePr>
            <a:graphicFrameLocks noGrp="1"/>
          </p:cNvGraphicFramePr>
          <p:nvPr>
            <p:extLst/>
          </p:nvPr>
        </p:nvGraphicFramePr>
        <p:xfrm>
          <a:off x="2272904" y="2403208"/>
          <a:ext cx="6588917" cy="822960"/>
        </p:xfrm>
        <a:graphic>
          <a:graphicData uri="http://schemas.openxmlformats.org/drawingml/2006/table">
            <a:tbl>
              <a:tblPr firstRow="1" bandRow="1">
                <a:tableStyleId>{00A15C55-8517-42AA-B614-E9B94910E393}</a:tableStyleId>
              </a:tblPr>
              <a:tblGrid>
                <a:gridCol w="849259"/>
                <a:gridCol w="1033288"/>
                <a:gridCol w="1181241"/>
                <a:gridCol w="1147442"/>
                <a:gridCol w="531263"/>
                <a:gridCol w="911757"/>
                <a:gridCol w="934667"/>
              </a:tblGrid>
              <a:tr h="442213">
                <a:tc>
                  <a:txBody>
                    <a:bodyPr/>
                    <a:lstStyle/>
                    <a:p>
                      <a:r>
                        <a:rPr lang="en-US" sz="1400" dirty="0" smtClean="0">
                          <a:solidFill>
                            <a:sysClr val="windowText" lastClr="000000"/>
                          </a:solidFill>
                        </a:rPr>
                        <a:t>Feature</a:t>
                      </a:r>
                      <a:endParaRPr lang="en-US" sz="1400" dirty="0">
                        <a:solidFill>
                          <a:sysClr val="windowText" lastClr="000000"/>
                        </a:solidFill>
                      </a:endParaRPr>
                    </a:p>
                  </a:txBody>
                  <a:tcPr>
                    <a:solidFill>
                      <a:schemeClr val="bg1"/>
                    </a:solidFill>
                  </a:tcPr>
                </a:tc>
                <a:tc>
                  <a:txBody>
                    <a:bodyPr/>
                    <a:lstStyle/>
                    <a:p>
                      <a:r>
                        <a:rPr lang="en-US" sz="1400" dirty="0" smtClean="0"/>
                        <a:t>Violence</a:t>
                      </a:r>
                      <a:endParaRPr lang="en-US" sz="1400" dirty="0"/>
                    </a:p>
                  </a:txBody>
                  <a:tcPr/>
                </a:tc>
                <a:tc>
                  <a:txBody>
                    <a:bodyPr/>
                    <a:lstStyle/>
                    <a:p>
                      <a:r>
                        <a:rPr lang="en-US" sz="1400" dirty="0" smtClean="0"/>
                        <a:t>Fantasy Violence</a:t>
                      </a:r>
                      <a:endParaRPr lang="en-US" sz="1400" dirty="0"/>
                    </a:p>
                  </a:txBody>
                  <a:tcPr/>
                </a:tc>
                <a:tc>
                  <a:txBody>
                    <a:bodyPr/>
                    <a:lstStyle/>
                    <a:p>
                      <a:r>
                        <a:rPr lang="en-US" sz="1400" dirty="0" smtClean="0"/>
                        <a:t>Alcohol</a:t>
                      </a:r>
                      <a:r>
                        <a:rPr lang="en-US" sz="1400" baseline="0" dirty="0" smtClean="0"/>
                        <a:t> Drug Tobacco</a:t>
                      </a:r>
                      <a:endParaRPr lang="en-US" sz="1400" dirty="0"/>
                    </a:p>
                  </a:txBody>
                  <a:tcPr/>
                </a:tc>
                <a:tc>
                  <a:txBody>
                    <a:bodyPr/>
                    <a:lstStyle/>
                    <a:p>
                      <a:r>
                        <a:rPr lang="en-US" sz="1400" dirty="0" smtClean="0"/>
                        <a:t>Sex</a:t>
                      </a:r>
                      <a:endParaRPr lang="en-US" sz="1400" dirty="0"/>
                    </a:p>
                  </a:txBody>
                  <a:tcPr/>
                </a:tc>
                <a:tc>
                  <a:txBody>
                    <a:bodyPr/>
                    <a:lstStyle/>
                    <a:p>
                      <a:r>
                        <a:rPr lang="en-US" sz="1400" dirty="0" smtClean="0"/>
                        <a:t>Language</a:t>
                      </a:r>
                      <a:endParaRPr lang="en-US" sz="1400" dirty="0"/>
                    </a:p>
                  </a:txBody>
                  <a:tcPr/>
                </a:tc>
                <a:tc>
                  <a:txBody>
                    <a:bodyPr/>
                    <a:lstStyle/>
                    <a:p>
                      <a:r>
                        <a:rPr lang="en-US" sz="1400" dirty="0" smtClean="0"/>
                        <a:t>Gambling</a:t>
                      </a:r>
                      <a:endParaRPr lang="en-US" sz="1400" dirty="0"/>
                    </a:p>
                  </a:txBody>
                  <a:tcPr/>
                </a:tc>
              </a:tr>
              <a:tr h="176885">
                <a:tc>
                  <a:txBody>
                    <a:bodyPr/>
                    <a:lstStyle/>
                    <a:p>
                      <a:r>
                        <a:rPr lang="en-US" sz="1400" dirty="0" smtClean="0">
                          <a:solidFill>
                            <a:sysClr val="windowText" lastClr="000000"/>
                          </a:solidFill>
                        </a:rPr>
                        <a:t># Apps</a:t>
                      </a:r>
                      <a:endParaRPr lang="en-US" sz="1400" dirty="0">
                        <a:solidFill>
                          <a:sysClr val="windowText" lastClr="000000"/>
                        </a:solidFill>
                      </a:endParaRPr>
                    </a:p>
                  </a:txBody>
                  <a:tcPr>
                    <a:solidFill>
                      <a:schemeClr val="bg1"/>
                    </a:solidFill>
                  </a:tcPr>
                </a:tc>
                <a:tc>
                  <a:txBody>
                    <a:bodyPr/>
                    <a:lstStyle/>
                    <a:p>
                      <a:r>
                        <a:rPr lang="en-US" sz="1400" dirty="0" smtClean="0"/>
                        <a:t>2347</a:t>
                      </a:r>
                      <a:endParaRPr lang="en-US" sz="1400" dirty="0"/>
                    </a:p>
                  </a:txBody>
                  <a:tcPr/>
                </a:tc>
                <a:tc>
                  <a:txBody>
                    <a:bodyPr/>
                    <a:lstStyle/>
                    <a:p>
                      <a:r>
                        <a:rPr lang="en-US" sz="1400" dirty="0" smtClean="0"/>
                        <a:t>2045</a:t>
                      </a:r>
                      <a:endParaRPr lang="en-US" sz="1400" dirty="0"/>
                    </a:p>
                  </a:txBody>
                  <a:tcPr/>
                </a:tc>
                <a:tc>
                  <a:txBody>
                    <a:bodyPr/>
                    <a:lstStyle/>
                    <a:p>
                      <a:r>
                        <a:rPr lang="en-US" sz="1400" dirty="0" smtClean="0">
                          <a:solidFill>
                            <a:srgbClr val="FF0000"/>
                          </a:solidFill>
                        </a:rPr>
                        <a:t>184</a:t>
                      </a:r>
                      <a:endParaRPr lang="en-US" sz="1400" dirty="0">
                        <a:solidFill>
                          <a:srgbClr val="FF0000"/>
                        </a:solidFill>
                      </a:endParaRPr>
                    </a:p>
                  </a:txBody>
                  <a:tcPr/>
                </a:tc>
                <a:tc>
                  <a:txBody>
                    <a:bodyPr/>
                    <a:lstStyle/>
                    <a:p>
                      <a:r>
                        <a:rPr lang="en-US" sz="1400" dirty="0" smtClean="0">
                          <a:solidFill>
                            <a:srgbClr val="FF0000"/>
                          </a:solidFill>
                        </a:rPr>
                        <a:t>221</a:t>
                      </a:r>
                      <a:endParaRPr lang="en-US" sz="1400" dirty="0">
                        <a:solidFill>
                          <a:srgbClr val="FF0000"/>
                        </a:solidFill>
                      </a:endParaRPr>
                    </a:p>
                  </a:txBody>
                  <a:tcPr/>
                </a:tc>
                <a:tc>
                  <a:txBody>
                    <a:bodyPr/>
                    <a:lstStyle/>
                    <a:p>
                      <a:r>
                        <a:rPr lang="en-US" sz="1400" dirty="0" smtClean="0">
                          <a:solidFill>
                            <a:srgbClr val="FF0000"/>
                          </a:solidFill>
                        </a:rPr>
                        <a:t>262</a:t>
                      </a:r>
                      <a:endParaRPr lang="en-US" sz="1400" dirty="0">
                        <a:solidFill>
                          <a:srgbClr val="FF0000"/>
                        </a:solidFill>
                      </a:endParaRPr>
                    </a:p>
                  </a:txBody>
                  <a:tcPr/>
                </a:tc>
                <a:tc>
                  <a:txBody>
                    <a:bodyPr/>
                    <a:lstStyle/>
                    <a:p>
                      <a:r>
                        <a:rPr lang="en-US" sz="1400" dirty="0" smtClean="0"/>
                        <a:t>1811</a:t>
                      </a:r>
                      <a:endParaRPr lang="en-US" sz="1400" dirty="0"/>
                    </a:p>
                  </a:txBody>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62" y="4207986"/>
            <a:ext cx="7962900" cy="63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3" y="5364161"/>
            <a:ext cx="9220200" cy="622300"/>
          </a:xfrm>
          <a:prstGeom prst="rect">
            <a:avLst/>
          </a:prstGeom>
        </p:spPr>
      </p:pic>
      <p:sp>
        <p:nvSpPr>
          <p:cNvPr id="8" name="Rectangle 7"/>
          <p:cNvSpPr/>
          <p:nvPr/>
        </p:nvSpPr>
        <p:spPr>
          <a:xfrm>
            <a:off x="1414463" y="3478252"/>
            <a:ext cx="7924800" cy="369332"/>
          </a:xfrm>
          <a:prstGeom prst="rect">
            <a:avLst/>
          </a:prstGeom>
        </p:spPr>
        <p:txBody>
          <a:bodyPr wrap="square">
            <a:spAutoFit/>
          </a:bodyPr>
          <a:lstStyle/>
          <a:p>
            <a:r>
              <a:rPr lang="en-US" dirty="0" smtClean="0">
                <a:solidFill>
                  <a:srgbClr val="FF0000"/>
                </a:solidFill>
              </a:rPr>
              <a:t>“Sex”, “Language”, “ADT” has much fewer apps than the other three features. </a:t>
            </a:r>
          </a:p>
        </p:txBody>
      </p:sp>
      <p:sp>
        <p:nvSpPr>
          <p:cNvPr id="9" name="Down Arrow 8"/>
          <p:cNvSpPr/>
          <p:nvPr/>
        </p:nvSpPr>
        <p:spPr>
          <a:xfrm>
            <a:off x="4229100" y="4931885"/>
            <a:ext cx="290512" cy="343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19612" y="4918907"/>
            <a:ext cx="1506182" cy="369332"/>
          </a:xfrm>
          <a:prstGeom prst="rect">
            <a:avLst/>
          </a:prstGeom>
          <a:noFill/>
        </p:spPr>
        <p:txBody>
          <a:bodyPr wrap="none" rtlCol="0">
            <a:spAutoFit/>
          </a:bodyPr>
          <a:lstStyle/>
          <a:p>
            <a:r>
              <a:rPr lang="en-US" smtClean="0"/>
              <a:t>Normalization</a:t>
            </a:r>
            <a:endParaRPr lang="en-US"/>
          </a:p>
        </p:txBody>
      </p:sp>
      <p:sp>
        <p:nvSpPr>
          <p:cNvPr id="11" name="TextBox 10"/>
          <p:cNvSpPr txBox="1"/>
          <p:nvPr/>
        </p:nvSpPr>
        <p:spPr>
          <a:xfrm>
            <a:off x="8861821" y="6322970"/>
            <a:ext cx="2924327" cy="369332"/>
          </a:xfrm>
          <a:prstGeom prst="rect">
            <a:avLst/>
          </a:prstGeom>
          <a:noFill/>
          <a:ln>
            <a:solidFill>
              <a:srgbClr val="FF0000"/>
            </a:solidFill>
          </a:ln>
        </p:spPr>
        <p:txBody>
          <a:bodyPr wrap="none" rtlCol="0">
            <a:spAutoFit/>
          </a:bodyPr>
          <a:lstStyle/>
          <a:p>
            <a:r>
              <a:rPr lang="en-US" i="1" dirty="0" smtClean="0">
                <a:solidFill>
                  <a:srgbClr val="FF0000"/>
                </a:solidFill>
              </a:rPr>
              <a:t>Final Distribution: </a:t>
            </a:r>
            <a:r>
              <a:rPr lang="en-US" i="1" dirty="0" err="1" smtClean="0">
                <a:solidFill>
                  <a:srgbClr val="FF0000"/>
                </a:solidFill>
              </a:rPr>
              <a:t>tokens.xlsx</a:t>
            </a:r>
            <a:endParaRPr lang="en-US" i="1" dirty="0">
              <a:solidFill>
                <a:srgbClr val="FF0000"/>
              </a:solidFill>
            </a:endParaRPr>
          </a:p>
        </p:txBody>
      </p:sp>
    </p:spTree>
    <p:extLst>
      <p:ext uri="{BB962C8B-B14F-4D97-AF65-F5344CB8AC3E}">
        <p14:creationId xmlns:p14="http://schemas.microsoft.com/office/powerpoint/2010/main" val="1759818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6" y="248443"/>
            <a:ext cx="10515600" cy="1325563"/>
          </a:xfrm>
        </p:spPr>
        <p:txBody>
          <a:bodyPr/>
          <a:lstStyle/>
          <a:p>
            <a:r>
              <a:rPr lang="en-US" dirty="0" smtClean="0"/>
              <a:t>Step 4: Build Lexicon </a:t>
            </a:r>
            <a:endParaRPr lang="en-US" dirty="0"/>
          </a:p>
        </p:txBody>
      </p:sp>
      <p:sp>
        <p:nvSpPr>
          <p:cNvPr id="3" name="Content Placeholder 2"/>
          <p:cNvSpPr>
            <a:spLocks noGrp="1"/>
          </p:cNvSpPr>
          <p:nvPr>
            <p:ph idx="1"/>
          </p:nvPr>
        </p:nvSpPr>
        <p:spPr>
          <a:xfrm>
            <a:off x="514351" y="1680332"/>
            <a:ext cx="3028949" cy="1305959"/>
          </a:xfrm>
        </p:spPr>
        <p:txBody>
          <a:bodyPr>
            <a:normAutofit lnSpcReduction="10000"/>
          </a:bodyPr>
          <a:lstStyle/>
          <a:p>
            <a:pPr marL="0" indent="0">
              <a:buNone/>
            </a:pPr>
            <a:r>
              <a:rPr lang="en-US" dirty="0" smtClean="0">
                <a:solidFill>
                  <a:srgbClr val="FF0000"/>
                </a:solidFill>
              </a:rPr>
              <a:t>1) Calculate “Ratio”</a:t>
            </a:r>
          </a:p>
          <a:p>
            <a:endParaRPr lang="en-US" dirty="0" smtClean="0"/>
          </a:p>
          <a:p>
            <a:pPr marL="0" indent="0">
              <a:buNone/>
            </a:pPr>
            <a:r>
              <a:rPr lang="en-US" sz="1900" dirty="0" smtClean="0"/>
              <a:t>For each word: </a:t>
            </a:r>
            <a:endParaRPr lang="en-US" sz="1900" dirty="0"/>
          </a:p>
        </p:txBody>
      </p:sp>
      <p:sp>
        <p:nvSpPr>
          <p:cNvPr id="4" name="TextBox 3"/>
          <p:cNvSpPr txBox="1"/>
          <p:nvPr/>
        </p:nvSpPr>
        <p:spPr>
          <a:xfrm>
            <a:off x="682270" y="3423547"/>
            <a:ext cx="2693110" cy="1754326"/>
          </a:xfrm>
          <a:prstGeom prst="rect">
            <a:avLst/>
          </a:prstGeom>
          <a:solidFill>
            <a:srgbClr val="92D050"/>
          </a:solidFill>
          <a:ln>
            <a:noFill/>
          </a:ln>
        </p:spPr>
        <p:txBody>
          <a:bodyPr wrap="none" rtlCol="0">
            <a:spAutoFit/>
          </a:bodyPr>
          <a:lstStyle/>
          <a:p>
            <a:r>
              <a:rPr lang="en-US" dirty="0" smtClean="0"/>
              <a:t>%V = V_freq / Total_freq</a:t>
            </a:r>
          </a:p>
          <a:p>
            <a:r>
              <a:rPr lang="en-US" dirty="0" smtClean="0"/>
              <a:t>%FV = FV_freq / Total_freq</a:t>
            </a:r>
          </a:p>
          <a:p>
            <a:r>
              <a:rPr lang="en-US" dirty="0" smtClean="0"/>
              <a:t>%A = </a:t>
            </a:r>
            <a:r>
              <a:rPr lang="en-US" dirty="0"/>
              <a:t>A</a:t>
            </a:r>
            <a:r>
              <a:rPr lang="en-US" dirty="0" smtClean="0"/>
              <a:t>_freq / Total_freq</a:t>
            </a:r>
          </a:p>
          <a:p>
            <a:r>
              <a:rPr lang="en-US" dirty="0" smtClean="0"/>
              <a:t>%S = </a:t>
            </a:r>
            <a:r>
              <a:rPr lang="en-US" dirty="0"/>
              <a:t>S</a:t>
            </a:r>
            <a:r>
              <a:rPr lang="en-US" dirty="0" smtClean="0"/>
              <a:t>_freq / Total_freq</a:t>
            </a:r>
          </a:p>
          <a:p>
            <a:r>
              <a:rPr lang="en-US" dirty="0" smtClean="0"/>
              <a:t>%G = </a:t>
            </a:r>
            <a:r>
              <a:rPr lang="en-US" dirty="0"/>
              <a:t>G</a:t>
            </a:r>
            <a:r>
              <a:rPr lang="en-US" dirty="0" smtClean="0"/>
              <a:t>_freq / Total_freq</a:t>
            </a:r>
          </a:p>
          <a:p>
            <a:r>
              <a:rPr lang="en-US" dirty="0" smtClean="0"/>
              <a:t>%L = </a:t>
            </a:r>
            <a:r>
              <a:rPr lang="en-US" dirty="0"/>
              <a:t>L</a:t>
            </a:r>
            <a:r>
              <a:rPr lang="en-US" dirty="0" smtClean="0"/>
              <a:t>_freq / Total_freq</a:t>
            </a:r>
          </a:p>
        </p:txBody>
      </p:sp>
      <p:sp>
        <p:nvSpPr>
          <p:cNvPr id="5" name="TextBox 4"/>
          <p:cNvSpPr txBox="1"/>
          <p:nvPr/>
        </p:nvSpPr>
        <p:spPr>
          <a:xfrm>
            <a:off x="5343525" y="1455029"/>
            <a:ext cx="3909660" cy="369332"/>
          </a:xfrm>
          <a:prstGeom prst="rect">
            <a:avLst/>
          </a:prstGeom>
          <a:noFill/>
        </p:spPr>
        <p:txBody>
          <a:bodyPr wrap="none" rtlCol="0">
            <a:spAutoFit/>
          </a:bodyPr>
          <a:lstStyle/>
          <a:p>
            <a:r>
              <a:rPr lang="en-US" dirty="0" smtClean="0"/>
              <a:t>Equally Distributed words -&gt; </a:t>
            </a:r>
            <a:r>
              <a:rPr lang="en-US" dirty="0" smtClean="0">
                <a:solidFill>
                  <a:srgbClr val="FF0000"/>
                </a:solidFill>
              </a:rPr>
              <a:t>Stop words</a:t>
            </a:r>
            <a:endParaRPr lang="en-US" dirty="0">
              <a:solidFill>
                <a:srgbClr val="FF0000"/>
              </a:solidFill>
            </a:endParaRPr>
          </a:p>
        </p:txBody>
      </p:sp>
      <p:sp>
        <p:nvSpPr>
          <p:cNvPr id="6" name="TextBox 5"/>
          <p:cNvSpPr txBox="1"/>
          <p:nvPr/>
        </p:nvSpPr>
        <p:spPr>
          <a:xfrm>
            <a:off x="5343525" y="3884483"/>
            <a:ext cx="3909660" cy="646331"/>
          </a:xfrm>
          <a:prstGeom prst="rect">
            <a:avLst/>
          </a:prstGeom>
          <a:noFill/>
        </p:spPr>
        <p:txBody>
          <a:bodyPr wrap="square" rtlCol="0">
            <a:spAutoFit/>
          </a:bodyPr>
          <a:lstStyle/>
          <a:p>
            <a:r>
              <a:rPr lang="en-US" dirty="0" smtClean="0"/>
              <a:t>Unequally Distributed words -&gt; </a:t>
            </a:r>
            <a:r>
              <a:rPr lang="en-US" dirty="0" smtClean="0">
                <a:solidFill>
                  <a:srgbClr val="FF0000"/>
                </a:solidFill>
              </a:rPr>
              <a:t>Lexicon</a:t>
            </a:r>
          </a:p>
          <a:p>
            <a:r>
              <a:rPr lang="en-US" dirty="0" smtClean="0"/>
              <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063" y="1927529"/>
            <a:ext cx="8262937" cy="18412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505" y="4530813"/>
            <a:ext cx="8241495" cy="1294119"/>
          </a:xfrm>
          <a:prstGeom prst="rect">
            <a:avLst/>
          </a:prstGeom>
        </p:spPr>
      </p:pic>
      <p:sp>
        <p:nvSpPr>
          <p:cNvPr id="9" name="Donut 8"/>
          <p:cNvSpPr/>
          <p:nvPr/>
        </p:nvSpPr>
        <p:spPr>
          <a:xfrm>
            <a:off x="10601330" y="4657725"/>
            <a:ext cx="385762" cy="266788"/>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10596564" y="4838701"/>
            <a:ext cx="385762" cy="266788"/>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p:cNvSpPr/>
          <p:nvPr/>
        </p:nvSpPr>
        <p:spPr>
          <a:xfrm>
            <a:off x="10634660" y="5205417"/>
            <a:ext cx="385762" cy="266788"/>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p:cNvSpPr/>
          <p:nvPr/>
        </p:nvSpPr>
        <p:spPr>
          <a:xfrm>
            <a:off x="10615608" y="5400681"/>
            <a:ext cx="385762" cy="266788"/>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5783871" y="4981665"/>
            <a:ext cx="1557348" cy="368326"/>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5741007" y="5572570"/>
            <a:ext cx="1659918" cy="348058"/>
          </a:xfrm>
          <a:prstGeom prst="donut">
            <a:avLst>
              <a:gd name="adj" fmla="val 235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739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5" y="293687"/>
            <a:ext cx="10515600" cy="1325563"/>
          </a:xfrm>
        </p:spPr>
        <p:txBody>
          <a:bodyPr/>
          <a:lstStyle/>
          <a:p>
            <a:r>
              <a:rPr lang="en-US" dirty="0" smtClean="0"/>
              <a:t>Step 4: Build Lexicon </a:t>
            </a:r>
            <a:endParaRPr lang="en-US" dirty="0"/>
          </a:p>
        </p:txBody>
      </p:sp>
      <p:sp>
        <p:nvSpPr>
          <p:cNvPr id="3" name="Content Placeholder 2"/>
          <p:cNvSpPr>
            <a:spLocks noGrp="1"/>
          </p:cNvSpPr>
          <p:nvPr>
            <p:ph idx="1"/>
          </p:nvPr>
        </p:nvSpPr>
        <p:spPr>
          <a:xfrm>
            <a:off x="809625" y="1811338"/>
            <a:ext cx="10515600" cy="3360737"/>
          </a:xfrm>
        </p:spPr>
        <p:txBody>
          <a:bodyPr/>
          <a:lstStyle/>
          <a:p>
            <a:pPr marL="0" indent="0">
              <a:buNone/>
            </a:pPr>
            <a:r>
              <a:rPr lang="en-US" dirty="0" smtClean="0">
                <a:solidFill>
                  <a:srgbClr val="FF0000"/>
                </a:solidFill>
              </a:rPr>
              <a:t>2) Lexicon select rules:</a:t>
            </a:r>
          </a:p>
          <a:p>
            <a:pPr marL="0" indent="0">
              <a:buNone/>
            </a:pPr>
            <a:r>
              <a:rPr lang="en-US" dirty="0" smtClean="0"/>
              <a:t>	1. Big head: 1 feature distribution &gt; 80% </a:t>
            </a:r>
          </a:p>
          <a:p>
            <a:pPr marL="0" indent="0">
              <a:buNone/>
            </a:pPr>
            <a:endParaRPr lang="en-US" dirty="0" smtClean="0"/>
          </a:p>
          <a:p>
            <a:pPr marL="0" indent="0">
              <a:buNone/>
            </a:pPr>
            <a:r>
              <a:rPr lang="en-US" dirty="0" smtClean="0"/>
              <a:t>	2. Big head: 2 features distribution &gt; 85%  </a:t>
            </a:r>
          </a:p>
          <a:p>
            <a:pPr marL="0" indent="0">
              <a:buNone/>
            </a:pPr>
            <a:r>
              <a:rPr lang="en-US" dirty="0"/>
              <a:t> </a:t>
            </a:r>
            <a:r>
              <a:rPr lang="en-US" dirty="0" smtClean="0"/>
              <a:t>                            V + FV &gt; 85% (they are similar)</a:t>
            </a:r>
          </a:p>
          <a:p>
            <a:pPr marL="0" indent="0">
              <a:buNone/>
            </a:pPr>
            <a:r>
              <a:rPr lang="en-US" dirty="0" smtClean="0"/>
              <a:t>	3. Small tail:  3 features distribution &lt; 5% </a:t>
            </a:r>
          </a:p>
        </p:txBody>
      </p:sp>
    </p:spTree>
    <p:extLst>
      <p:ext uri="{BB962C8B-B14F-4D97-AF65-F5344CB8AC3E}">
        <p14:creationId xmlns:p14="http://schemas.microsoft.com/office/powerpoint/2010/main" val="91479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1221</Words>
  <Application>Microsoft Macintosh PowerPoint</Application>
  <PresentationFormat>Widescreen</PresentationFormat>
  <Paragraphs>322</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Calibri Light</vt:lpstr>
      <vt:lpstr>DengXian</vt:lpstr>
      <vt:lpstr>Arial</vt:lpstr>
      <vt:lpstr>Office Theme</vt:lpstr>
      <vt:lpstr>Mobile Safety Paper </vt:lpstr>
      <vt:lpstr>Problem Statement</vt:lpstr>
      <vt:lpstr>PowerPoint Presentation</vt:lpstr>
      <vt:lpstr>Algorithm 1 – Strong Vocabulary</vt:lpstr>
      <vt:lpstr>PowerPoint Presentation</vt:lpstr>
      <vt:lpstr>Step 3. Generate key word frequency distribution for each feature</vt:lpstr>
      <vt:lpstr>Step 3. Generate key word frequency distribution for each feature</vt:lpstr>
      <vt:lpstr>Step 4: Build Lexicon </vt:lpstr>
      <vt:lpstr>Step 4: Build Lexicon </vt:lpstr>
      <vt:lpstr>Step 5. Human screening, human adding </vt:lpstr>
      <vt:lpstr>Step 6: Testing Lexicon -&gt; Suspicious apps </vt:lpstr>
      <vt:lpstr>Suspicious app 1 </vt:lpstr>
      <vt:lpstr>Suspicious app 2</vt:lpstr>
      <vt:lpstr>Suspicious apps in “Everyone” level</vt:lpstr>
      <vt:lpstr>Algorithm 2 – Similarity </vt:lpstr>
      <vt:lpstr>Similarity Steps </vt:lpstr>
      <vt:lpstr>PowerPoint Presentation</vt:lpstr>
      <vt:lpstr>Performance </vt:lpstr>
      <vt:lpstr>Improvement </vt:lpstr>
      <vt:lpstr>Ensemble </vt:lpstr>
      <vt:lpstr>III. Ensemble 3 Algorithms  </vt:lpstr>
      <vt:lpstr>Compared with an Average approach </vt:lpstr>
      <vt:lpstr>Suspicious Apps  </vt:lpstr>
      <vt:lpstr>Suspicious Probability</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Safety Paper </dc:title>
  <dc:creator>Zeyang GONG</dc:creator>
  <cp:lastModifiedBy>Zeyang GONG</cp:lastModifiedBy>
  <cp:revision>2</cp:revision>
  <dcterms:created xsi:type="dcterms:W3CDTF">2017-04-26T02:33:52Z</dcterms:created>
  <dcterms:modified xsi:type="dcterms:W3CDTF">2017-04-26T02:45:44Z</dcterms:modified>
</cp:coreProperties>
</file>